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23" r:id="rId11"/>
    <p:sldId id="301" r:id="rId12"/>
    <p:sldId id="296" r:id="rId13"/>
    <p:sldId id="302" r:id="rId14"/>
    <p:sldId id="297" r:id="rId15"/>
    <p:sldId id="317" r:id="rId16"/>
    <p:sldId id="307" r:id="rId17"/>
    <p:sldId id="309" r:id="rId18"/>
    <p:sldId id="311" r:id="rId19"/>
    <p:sldId id="312" r:id="rId20"/>
    <p:sldId id="313" r:id="rId21"/>
    <p:sldId id="321" r:id="rId22"/>
    <p:sldId id="314" r:id="rId23"/>
    <p:sldId id="315" r:id="rId24"/>
    <p:sldId id="31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99"/>
    <a:srgbClr val="0066FF"/>
    <a:srgbClr val="FF0000"/>
    <a:srgbClr val="CC0066"/>
    <a:srgbClr val="000000"/>
    <a:srgbClr val="FFFF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2" autoAdjust="0"/>
    <p:restoredTop sz="94660"/>
  </p:normalViewPr>
  <p:slideViewPr>
    <p:cSldViewPr>
      <p:cViewPr varScale="1">
        <p:scale>
          <a:sx n="99" d="100"/>
          <a:sy n="99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9978-C8A7-4DD5-A12E-7C0F0343A9F9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8CA2-D275-4F93-AE6F-C87E45D31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4E3A-C175-411D-813D-23968670B289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E7F5-A137-444C-82BB-7EA792C30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3A01-374D-40CE-9233-6167C3F921E1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6F36-0AE9-40E7-819E-4CFD0074E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A0DB-E652-4A37-A0AA-A760DCEE8D71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E37-0278-4768-91F3-7BC03A302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3BB0-BB06-4AE6-85AC-8842042D5CAB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B4A6-06F3-4709-A95C-B5F422508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441A-F7AB-44F4-98C4-7FB780F30488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94AC-8C58-499C-99B5-2C6001591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FB4F4-A88D-482E-AF88-DB6B5FB1C945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0D08-DDB5-439C-8716-E64EDA3BF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99A4-6E6C-4086-B31F-CF26B482E518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C49C-A659-4743-9593-BB03E254F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016D-EA20-4F50-B8F5-1E337CA2F2C2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2884-53AC-42DD-8EF4-54BC4B69B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F0CD-9D2C-4489-AE8F-48F2DD8D3A44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13F1-236A-40A5-90BE-AFE34D599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D11A-1713-4966-9F0B-489D0CA71AED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440C-443E-486A-B541-4B725B60A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79F7-EBCF-4152-8319-804C1FD176F2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0E69-4DC9-421F-901C-BB751D894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1278-9439-41DD-BA80-E56229F8D224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588E-624F-42FA-82EE-7A05290E6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B422-95D5-46D4-A1C0-6BCB1D7DB47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E60F-D60F-47C4-88FC-7EB80ED3A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EF0E79-4789-481B-8509-3F469141BE8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9664F-83D6-4E06-A394-AA2C9670F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4" descr="800px-Two-point-equidistant-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84213" y="981075"/>
            <a:ext cx="7956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400" b="1">
                <a:solidFill>
                  <a:srgbClr val="FF0000"/>
                </a:solidFill>
                <a:latin typeface="Baskerville Old Face" pitchFamily="18" charset="0"/>
              </a:rPr>
              <a:t>Eurasia – continentul contrastelor</a:t>
            </a:r>
            <a:endParaRPr lang="ru-RU" sz="4400" b="1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47813" y="908050"/>
            <a:ext cx="66706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400" b="1">
                <a:solidFill>
                  <a:srgbClr val="CC0066"/>
                </a:solidFill>
              </a:rPr>
              <a:t>Subiectul: </a:t>
            </a:r>
            <a:r>
              <a:rPr lang="en-US" sz="4400" b="1">
                <a:solidFill>
                  <a:srgbClr val="CC0066"/>
                </a:solidFill>
                <a:latin typeface="Calibri" pitchFamily="34" charset="0"/>
              </a:rPr>
              <a:t>EURASIA</a:t>
            </a:r>
            <a:r>
              <a:rPr lang="ro-RO" sz="4400" b="1">
                <a:solidFill>
                  <a:srgbClr val="CC0066"/>
                </a:solidFill>
              </a:rPr>
              <a:t>: </a:t>
            </a:r>
          </a:p>
          <a:p>
            <a:pPr algn="ctr"/>
            <a:r>
              <a:rPr lang="ro-RO" sz="4400" b="1">
                <a:solidFill>
                  <a:srgbClr val="CC0066"/>
                </a:solidFill>
              </a:rPr>
              <a:t>Poziţia fizico-geografică</a:t>
            </a:r>
            <a:endParaRPr lang="ru-RU" sz="4400" b="1">
              <a:solidFill>
                <a:srgbClr val="CC0066"/>
              </a:solidFill>
            </a:endParaRPr>
          </a:p>
        </p:txBody>
      </p:sp>
      <p:pic>
        <p:nvPicPr>
          <p:cNvPr id="6" name="Picture 4" descr="F:\Документы на F\Сеть творческих учителей\Приемы работ с презентациями\Анимашки\Risunki gif collekciya\Risunki gif\тр 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Заголовок 1"/>
          <p:cNvSpPr>
            <a:spLocks/>
          </p:cNvSpPr>
          <p:nvPr/>
        </p:nvSpPr>
        <p:spPr bwMode="auto">
          <a:xfrm>
            <a:off x="611188" y="2420938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o-RO" sz="2200" b="1">
                <a:latin typeface="Times New Roman" pitchFamily="18" charset="0"/>
                <a:cs typeface="Times New Roman" pitchFamily="18" charset="0"/>
              </a:rPr>
              <a:t>Obiectivele lecţiei: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Содержимое 2"/>
          <p:cNvSpPr>
            <a:spLocks/>
          </p:cNvSpPr>
          <p:nvPr/>
        </p:nvSpPr>
        <p:spPr bwMode="auto">
          <a:xfrm>
            <a:off x="250825" y="2852738"/>
            <a:ext cx="87137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2000" b="1">
                <a:latin typeface="Times New Roman" pitchFamily="18" charset="0"/>
              </a:rPr>
              <a:t>O₁ – să explice noțiunea de poziție fizico-geografică, utilizînd termenii specifici;</a:t>
            </a:r>
            <a:endParaRPr lang="en-US" sz="2000" b="1">
              <a:latin typeface="Times New Roman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2000" b="1">
                <a:latin typeface="Times New Roman" pitchFamily="18" charset="0"/>
              </a:rPr>
              <a:t>O₂ – să caracterizeze poziţia fizico-geografică a continentului Eurasia, conform unui algoritm;</a:t>
            </a:r>
            <a:endParaRPr lang="en-US" sz="2000" b="1">
              <a:latin typeface="Times New Roman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2000" b="1">
                <a:latin typeface="Times New Roman" pitchFamily="18" charset="0"/>
              </a:rPr>
              <a:t>O₃ – să compare poziţia fizico-geografică a Eurasiei cu a altor continente, completînd Diagrama Venn;</a:t>
            </a:r>
            <a:endParaRPr lang="en-US" sz="2000" b="1">
              <a:latin typeface="Times New Roman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2000" b="1">
                <a:latin typeface="Times New Roman" pitchFamily="18" charset="0"/>
              </a:rPr>
              <a:t>O₄ – să argumenteze particularităţile poziţiei fizico-geografice a Eurasiei, analizînd hărţile.</a:t>
            </a:r>
            <a:endParaRPr lang="ru-RU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 -0.0111 C 0.11267 -0.03214 0.08663 -0.00902 0.10295 -0.02104 C 0.11944 -0.03191 0.10677 -0.02636 0.12014 -0.03098 C 0.12517 -0.03514 0.12778 -0.03954 0.13368 -0.04162 C 0.13906 -0.04832 0.14427 -0.04832 0.15243 -0.0511 C 0.1599 -0.05919 0.15625 -0.05711 0.17483 -0.05711 C 0.21111 -0.05711 0.24722 -0.05549 0.28438 -0.05457 C 0.30504 -0.0511 0.3125 -0.0511 0.33715 -0.05295 C 0.34219 -0.05873 0.35278 -0.0726 0.35955 -0.07422 C 0.3691 -0.0763 0.37882 -0.07538 0.38837 -0.07699 C 0.39826 -0.08763 0.39201 -0.09503 0.39722 -0.10728 C 0.39809 -0.10821 0.40052 -0.10821 0.40226 -0.1096 C 0.41146 -0.10821 0.41997 -0.10821 0.42951 -0.10728 C 0.43056 -0.10682 0.44201 -0.10173 0.44479 -0.10035 C 0.4533 -0.09665 0.46059 -0.09457 0.46892 -0.08971 C 0.46997 -0.08855 0.47257 -0.08763 0.47413 -0.0874 C 0.47847 -0.08416 0.48333 -0.08023 0.48663 -0.07699 C 0.4908 -0.07329 0.49774 -0.07191 0.49774 -0.07168 C 0.49983 -0.07237 0.50069 -0.0726 0.50313 -0.07422 C 0.50625 -0.07699 0.51354 -0.08324 0.51354 -0.08254 C 0.51736 -0.09133 0.5191 -0.09295 0.52708 -0.09572 C 0.53958 -0.09503 0.5533 -0.09503 0.56736 -0.09341 C 0.5717 -0.09295 0.57847 -0.08971 0.57847 -0.08925 C 0.58958 -0.08971 0.60069 -0.08925 0.61285 -0.09179 C 0.63385 -0.09665 0.61649 -0.0978 0.62639 -0.10474 C 0.63194 -0.10821 0.64254 -0.11376 0.64861 -0.11561 C 0.65816 -0.12393 0.64948 -0.11723 0.66406 -0.12185 C 0.66754 -0.12347 0.67431 -0.12601 0.67431 -0.12555 C 0.68576 -0.13549 0.68854 -0.13272 0.70521 -0.13087 C 0.71684 -0.12763 0.72778 -0.12393 0.73924 -0.11977 C 0.74514 -0.09873 0.83889 -0.09688 0.82847 -0.07815 C 0.82951 -0.06012 0.82934 -0.0141 0.83056 0.00416 C 0.83108 0.0111 0.84965 0.03977 0.84965 0.04023 C 0.85156 0.04694 0.84618 0.06497 0.84774 0.07191 C 0.84774 0.09017 0.85278 0.06844 0.85278 0.08671 C 0.85278 0.09087 0.8625 0.0948 0.86076 0.09942 C 0.85972 0.10243 0.74774 0.10543 0.74618 0.10613 C 0.73663 0.10543 0.72778 0.10613 0.71875 0.10312 C 0.7033 0.0985 0.72274 0.09295 0.70851 0.0985 C 0.70885 0.1015 0.70955 0.10335 0.71024 0.10613 C 0.71129 0.10821 0.71285 0.10983 0.71372 0.11306 C 0.71997 0.13179 0.83108 0.13179 0.84653 0.14382 C 0.84774 0.14636 0.80399 0.17156 0.80521 0.17341 C 0.80729 0.17619 0.74444 0.16671 0.74444 0.16694 C 0.74844 0.18104 0.74392 0.16277 0.74774 0.18798 C 0.74913 0.19584 0.75139 0.20347 0.75295 0.21225 C 0.7533 0.21665 0.75538 0.22058 0.75625 0.22497 C 0.75712 0.22751 0.75816 0.23168 0.75816 0.23191 C 0.75764 0.2511 0.75816 0.27214 0.75625 0.29156 C 0.75417 0.32046 0.69844 0.31353 0.69653 0.31353 C 0.70868 0.33595 0.87292 0.30012 0.86997 0.33202 C 0.86997 0.33434 0.83524 0.36578 0.83368 0.36786 C 0.83299 0.37064 0.85069 0.37873 0.85069 0.38474 C 0.85069 0.39075 0.83663 0.39884 0.83368 0.4037 C 0.8309 0.40694 0.83594 0.41133 0.83368 0.41434 C 0.83247 0.41619 0.83629 0.41803 0.83542 0.42081 C 0.83385 0.42335 0.8375 0.42543 0.83542 0.42705 C 0.83073 0.4363 0.84306 0.46312 0.83854 0.47145 C 0.83906 0.4985 0.83958 0.4978 0.83958 0.52439 C 0.83958 0.5341 0.85833 0.56717 0.8559 0.57711 C 0.85451 0.58197 0.86649 0.6289 0.86181 0.63214 C 0.8533 0.64879 0.74653 0.65017 0.72743 0.64902 C 0.71892 0.64948 0.69705 0.7163 0.69097 0.72092 C 0.6849 0.72555 0.69653 0.67098 0.69097 0.67653 C 0.68924 0.67584 0.65938 0.75561 0.65764 0.75468 C 0.6559 0.75445 0.63368 0.75861 0.63368 0.75884 C 0.62622 0.75653 0.59462 0.72948 0.59514 0.72879 C 0.59653 0.72809 0.63611 0.75145 0.63854 0.75468 C 0.61597 0.75584 0.6158 0.72694 0.6099 0.74844 C 0.6033 0.75052 0.59774 0.76 0.59219 0.76116 C 0.58663 0.76231 0.58108 0.75306 0.57552 0.75468 C 0.5717 0.7563 0.56997 0.76717 0.56389 0.77133 C 0.55625 0.77549 0.5441 0.78289 0.53663 0.77942 C 0.53629 0.7822 0.52222 0.75006 0.51997 0.75214 C 0.51667 0.77087 0.5033 0.70983 0.49722 0.72462 C 0.49149 0.73572 0.48576 0.75815 0.475 0.76694 C 0.46997 0.77364 0.46319 0.76254 0.45764 0.76671 C 0.39931 0.76462 0.39444 0.74081 0.36701 0.72832 C 0.3559 0.72416 0.35226 0.62798 0.3441 0.61965 C 0.3401 0.61503 0.33177 0.60694 0.33177 0.60717 C 0.32986 0.59699 0.32691 0.59792 0.32188 0.59145 C 0.31528 0.56486 0.32552 0.60277 0.31667 0.57988 C 0.3125 0.57017 0.31059 0.55908 0.30642 0.54821 C 0.29931 0.53017 0.29757 0.68139 0.28455 0.67168 C 0.27379 0.66358 0.25625 0.65526 0.24444 0.6504 C 0.2276 0.64254 0.21094 0.63168 0.19254 0.63168 C 0.17934 0.62798 0.14931 0.58936 0.13698 0.58266 C 0.13056 0.57919 0.13108 0.52578 0.12431 0.51908 C 0.11719 0.51353 0.0809 0.53156 0.07326 0.52601 C 0.07118 0.51653 0.03021 0.50428 0.02587 0.49595 C 0.025 0.49387 0.02517 0.4541 0.02431 0.45202 C 0.02188 0.44555 0.01406 0.43306 0.01146 0.42659 C 0.02361 0.41619 -0.01944 0.39468 -0.0059 0.38682 C 0.00955 0.37595 0.08872 0.3704 0.10365 0.36532 C 0.10174 0.35584 0.08715 0.35954 0.0842 0.35121 C 0.07847 0.3348 0.08229 0.34173 0.07899 0.32647 C 0.07552 0.31052 0.07639 0.31769 0.07188 0.30474 C 0.07049 0.29942 0.07049 0.29434 0.06875 0.28971 C 0.06771 0.28763 0.06615 0.2874 0.06528 0.28532 C 0.06129 0.27908 0.05868 0.27283 0.05504 0.26566 C 0.04965 0.25803 0.04809 0.24856 0.04306 0.23931 C 0.0401 0.22936 0.03611 0.22497 0.02934 0.21642 C 0.02778 0.21457 0.02726 0.21156 0.02587 0.20971 C 0.02118 0.20277 0.01563 0.19653 0.01059 0.18983 C 0.00903 0.18867 0.00868 0.18566 0.00712 0.18405 C 0.00573 0.18197 0.00365 0.18104 0.00208 0.17942 C -0.01007 0.16601 -0.01424 0.15861 -0.02882 0.14867 C -0.03958 0.12925 -0.02326 0.10382 -0.01007 0.09249 C -0.00833 0.08902 -0.00312 0.08301 -0.00312 0.07884 " pathEditMode="relative" rAng="0" ptsTypes="ffffffffffffffffffffffffffffffffffffffffffffffffffffafffffffffafffaffaaaffffffffffffffffffffaffffffffffffffff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0" y="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3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981075"/>
            <a:ext cx="9074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>
            <a:spLocks/>
          </p:cNvSpPr>
          <p:nvPr/>
        </p:nvSpPr>
        <p:spPr bwMode="auto">
          <a:xfrm>
            <a:off x="107950" y="2852738"/>
            <a:ext cx="3984625" cy="2008187"/>
          </a:xfrm>
          <a:custGeom>
            <a:avLst/>
            <a:gdLst>
              <a:gd name="T0" fmla="*/ 2147483647 w 2510"/>
              <a:gd name="T1" fmla="*/ 2147483647 h 1265"/>
              <a:gd name="T2" fmla="*/ 2147483647 w 2510"/>
              <a:gd name="T3" fmla="*/ 2147483647 h 1265"/>
              <a:gd name="T4" fmla="*/ 2147483647 w 2510"/>
              <a:gd name="T5" fmla="*/ 2147483647 h 1265"/>
              <a:gd name="T6" fmla="*/ 2147483647 w 2510"/>
              <a:gd name="T7" fmla="*/ 2147483647 h 1265"/>
              <a:gd name="T8" fmla="*/ 2147483647 w 2510"/>
              <a:gd name="T9" fmla="*/ 2147483647 h 1265"/>
              <a:gd name="T10" fmla="*/ 2147483647 w 2510"/>
              <a:gd name="T11" fmla="*/ 2147483647 h 1265"/>
              <a:gd name="T12" fmla="*/ 2147483647 w 2510"/>
              <a:gd name="T13" fmla="*/ 2147483647 h 1265"/>
              <a:gd name="T14" fmla="*/ 2147483647 w 2510"/>
              <a:gd name="T15" fmla="*/ 2147483647 h 1265"/>
              <a:gd name="T16" fmla="*/ 2147483647 w 2510"/>
              <a:gd name="T17" fmla="*/ 2147483647 h 1265"/>
              <a:gd name="T18" fmla="*/ 2147483647 w 2510"/>
              <a:gd name="T19" fmla="*/ 2147483647 h 1265"/>
              <a:gd name="T20" fmla="*/ 2147483647 w 2510"/>
              <a:gd name="T21" fmla="*/ 2147483647 h 1265"/>
              <a:gd name="T22" fmla="*/ 2147483647 w 2510"/>
              <a:gd name="T23" fmla="*/ 2147483647 h 1265"/>
              <a:gd name="T24" fmla="*/ 2147483647 w 2510"/>
              <a:gd name="T25" fmla="*/ 2147483647 h 1265"/>
              <a:gd name="T26" fmla="*/ 2147483647 w 2510"/>
              <a:gd name="T27" fmla="*/ 2147483647 h 1265"/>
              <a:gd name="T28" fmla="*/ 2147483647 w 2510"/>
              <a:gd name="T29" fmla="*/ 2147483647 h 1265"/>
              <a:gd name="T30" fmla="*/ 2147483647 w 2510"/>
              <a:gd name="T31" fmla="*/ 2147483647 h 1265"/>
              <a:gd name="T32" fmla="*/ 2147483647 w 2510"/>
              <a:gd name="T33" fmla="*/ 2147483647 h 1265"/>
              <a:gd name="T34" fmla="*/ 2147483647 w 2510"/>
              <a:gd name="T35" fmla="*/ 2147483647 h 1265"/>
              <a:gd name="T36" fmla="*/ 2147483647 w 2510"/>
              <a:gd name="T37" fmla="*/ 2147483647 h 1265"/>
              <a:gd name="T38" fmla="*/ 2147483647 w 2510"/>
              <a:gd name="T39" fmla="*/ 2147483647 h 1265"/>
              <a:gd name="T40" fmla="*/ 2147483647 w 2510"/>
              <a:gd name="T41" fmla="*/ 2147483647 h 1265"/>
              <a:gd name="T42" fmla="*/ 2147483647 w 2510"/>
              <a:gd name="T43" fmla="*/ 2147483647 h 1265"/>
              <a:gd name="T44" fmla="*/ 2147483647 w 2510"/>
              <a:gd name="T45" fmla="*/ 2147483647 h 1265"/>
              <a:gd name="T46" fmla="*/ 2147483647 w 2510"/>
              <a:gd name="T47" fmla="*/ 2147483647 h 1265"/>
              <a:gd name="T48" fmla="*/ 2147483647 w 2510"/>
              <a:gd name="T49" fmla="*/ 2147483647 h 1265"/>
              <a:gd name="T50" fmla="*/ 2147483647 w 2510"/>
              <a:gd name="T51" fmla="*/ 2147483647 h 1265"/>
              <a:gd name="T52" fmla="*/ 2147483647 w 2510"/>
              <a:gd name="T53" fmla="*/ 2147483647 h 1265"/>
              <a:gd name="T54" fmla="*/ 2147483647 w 2510"/>
              <a:gd name="T55" fmla="*/ 2147483647 h 1265"/>
              <a:gd name="T56" fmla="*/ 2147483647 w 2510"/>
              <a:gd name="T57" fmla="*/ 2147483647 h 1265"/>
              <a:gd name="T58" fmla="*/ 2147483647 w 2510"/>
              <a:gd name="T59" fmla="*/ 2147483647 h 1265"/>
              <a:gd name="T60" fmla="*/ 2147483647 w 2510"/>
              <a:gd name="T61" fmla="*/ 2147483647 h 1265"/>
              <a:gd name="T62" fmla="*/ 2147483647 w 2510"/>
              <a:gd name="T63" fmla="*/ 2147483647 h 1265"/>
              <a:gd name="T64" fmla="*/ 2147483647 w 2510"/>
              <a:gd name="T65" fmla="*/ 2147483647 h 1265"/>
              <a:gd name="T66" fmla="*/ 2147483647 w 2510"/>
              <a:gd name="T67" fmla="*/ 2147483647 h 1265"/>
              <a:gd name="T68" fmla="*/ 2147483647 w 2510"/>
              <a:gd name="T69" fmla="*/ 2147483647 h 1265"/>
              <a:gd name="T70" fmla="*/ 2147483647 w 2510"/>
              <a:gd name="T71" fmla="*/ 2147483647 h 1265"/>
              <a:gd name="T72" fmla="*/ 2147483647 w 2510"/>
              <a:gd name="T73" fmla="*/ 2147483647 h 1265"/>
              <a:gd name="T74" fmla="*/ 2147483647 w 2510"/>
              <a:gd name="T75" fmla="*/ 2147483647 h 1265"/>
              <a:gd name="T76" fmla="*/ 2147483647 w 2510"/>
              <a:gd name="T77" fmla="*/ 2147483647 h 1265"/>
              <a:gd name="T78" fmla="*/ 2147483647 w 2510"/>
              <a:gd name="T79" fmla="*/ 2147483647 h 1265"/>
              <a:gd name="T80" fmla="*/ 2147483647 w 2510"/>
              <a:gd name="T81" fmla="*/ 2147483647 h 1265"/>
              <a:gd name="T82" fmla="*/ 2147483647 w 2510"/>
              <a:gd name="T83" fmla="*/ 2147483647 h 1265"/>
              <a:gd name="T84" fmla="*/ 2147483647 w 2510"/>
              <a:gd name="T85" fmla="*/ 2147483647 h 1265"/>
              <a:gd name="T86" fmla="*/ 2147483647 w 2510"/>
              <a:gd name="T87" fmla="*/ 2147483647 h 1265"/>
              <a:gd name="T88" fmla="*/ 2147483647 w 2510"/>
              <a:gd name="T89" fmla="*/ 2147483647 h 1265"/>
              <a:gd name="T90" fmla="*/ 2147483647 w 2510"/>
              <a:gd name="T91" fmla="*/ 2147483647 h 1265"/>
              <a:gd name="T92" fmla="*/ 2147483647 w 2510"/>
              <a:gd name="T93" fmla="*/ 2147483647 h 1265"/>
              <a:gd name="T94" fmla="*/ 2147483647 w 2510"/>
              <a:gd name="T95" fmla="*/ 2147483647 h 1265"/>
              <a:gd name="T96" fmla="*/ 2147483647 w 2510"/>
              <a:gd name="T97" fmla="*/ 2147483647 h 1265"/>
              <a:gd name="T98" fmla="*/ 2147483647 w 2510"/>
              <a:gd name="T99" fmla="*/ 2147483647 h 1265"/>
              <a:gd name="T100" fmla="*/ 2147483647 w 2510"/>
              <a:gd name="T101" fmla="*/ 2147483647 h 1265"/>
              <a:gd name="T102" fmla="*/ 2147483647 w 2510"/>
              <a:gd name="T103" fmla="*/ 2147483647 h 1265"/>
              <a:gd name="T104" fmla="*/ 2147483647 w 2510"/>
              <a:gd name="T105" fmla="*/ 2147483647 h 1265"/>
              <a:gd name="T106" fmla="*/ 2147483647 w 2510"/>
              <a:gd name="T107" fmla="*/ 2147483647 h 1265"/>
              <a:gd name="T108" fmla="*/ 2147483647 w 2510"/>
              <a:gd name="T109" fmla="*/ 2147483647 h 1265"/>
              <a:gd name="T110" fmla="*/ 2147483647 w 2510"/>
              <a:gd name="T111" fmla="*/ 2147483647 h 1265"/>
              <a:gd name="T112" fmla="*/ 2147483647 w 2510"/>
              <a:gd name="T113" fmla="*/ 2147483647 h 1265"/>
              <a:gd name="T114" fmla="*/ 2147483647 w 2510"/>
              <a:gd name="T115" fmla="*/ 2147483647 h 1265"/>
              <a:gd name="T116" fmla="*/ 2147483647 w 2510"/>
              <a:gd name="T117" fmla="*/ 2147483647 h 1265"/>
              <a:gd name="T118" fmla="*/ 2147483647 w 2510"/>
              <a:gd name="T119" fmla="*/ 2147483647 h 1265"/>
              <a:gd name="T120" fmla="*/ 2147483647 w 2510"/>
              <a:gd name="T121" fmla="*/ 2147483647 h 12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10"/>
              <a:gd name="T184" fmla="*/ 0 h 1265"/>
              <a:gd name="T185" fmla="*/ 2510 w 2510"/>
              <a:gd name="T186" fmla="*/ 1265 h 126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10" h="1265">
                <a:moveTo>
                  <a:pt x="2510" y="0"/>
                </a:moveTo>
                <a:cubicBezTo>
                  <a:pt x="2478" y="12"/>
                  <a:pt x="2352" y="49"/>
                  <a:pt x="2316" y="64"/>
                </a:cubicBezTo>
                <a:cubicBezTo>
                  <a:pt x="2280" y="79"/>
                  <a:pt x="2298" y="79"/>
                  <a:pt x="2291" y="88"/>
                </a:cubicBezTo>
                <a:cubicBezTo>
                  <a:pt x="2287" y="95"/>
                  <a:pt x="2284" y="102"/>
                  <a:pt x="2279" y="107"/>
                </a:cubicBezTo>
                <a:cubicBezTo>
                  <a:pt x="2274" y="112"/>
                  <a:pt x="2266" y="114"/>
                  <a:pt x="2261" y="119"/>
                </a:cubicBezTo>
                <a:cubicBezTo>
                  <a:pt x="2256" y="123"/>
                  <a:pt x="2253" y="129"/>
                  <a:pt x="2248" y="131"/>
                </a:cubicBezTo>
                <a:cubicBezTo>
                  <a:pt x="2241" y="135"/>
                  <a:pt x="2232" y="135"/>
                  <a:pt x="2224" y="137"/>
                </a:cubicBezTo>
                <a:cubicBezTo>
                  <a:pt x="2218" y="139"/>
                  <a:pt x="2211" y="142"/>
                  <a:pt x="2205" y="144"/>
                </a:cubicBezTo>
                <a:cubicBezTo>
                  <a:pt x="2167" y="201"/>
                  <a:pt x="2206" y="135"/>
                  <a:pt x="2187" y="291"/>
                </a:cubicBezTo>
                <a:cubicBezTo>
                  <a:pt x="2186" y="298"/>
                  <a:pt x="2178" y="302"/>
                  <a:pt x="2175" y="309"/>
                </a:cubicBezTo>
                <a:cubicBezTo>
                  <a:pt x="2172" y="315"/>
                  <a:pt x="2177" y="275"/>
                  <a:pt x="2169" y="327"/>
                </a:cubicBezTo>
                <a:cubicBezTo>
                  <a:pt x="2161" y="379"/>
                  <a:pt x="2128" y="560"/>
                  <a:pt x="2126" y="622"/>
                </a:cubicBezTo>
                <a:cubicBezTo>
                  <a:pt x="2124" y="684"/>
                  <a:pt x="2156" y="684"/>
                  <a:pt x="2156" y="701"/>
                </a:cubicBezTo>
                <a:cubicBezTo>
                  <a:pt x="2156" y="718"/>
                  <a:pt x="2143" y="708"/>
                  <a:pt x="2126" y="726"/>
                </a:cubicBezTo>
                <a:cubicBezTo>
                  <a:pt x="2115" y="758"/>
                  <a:pt x="2127" y="732"/>
                  <a:pt x="2101" y="763"/>
                </a:cubicBezTo>
                <a:cubicBezTo>
                  <a:pt x="2085" y="782"/>
                  <a:pt x="2094" y="779"/>
                  <a:pt x="2077" y="793"/>
                </a:cubicBezTo>
                <a:cubicBezTo>
                  <a:pt x="2047" y="817"/>
                  <a:pt x="2070" y="796"/>
                  <a:pt x="2040" y="812"/>
                </a:cubicBezTo>
                <a:cubicBezTo>
                  <a:pt x="2033" y="815"/>
                  <a:pt x="2028" y="820"/>
                  <a:pt x="2022" y="824"/>
                </a:cubicBezTo>
                <a:cubicBezTo>
                  <a:pt x="1971" y="849"/>
                  <a:pt x="2037" y="807"/>
                  <a:pt x="1985" y="842"/>
                </a:cubicBezTo>
                <a:cubicBezTo>
                  <a:pt x="1983" y="848"/>
                  <a:pt x="1997" y="853"/>
                  <a:pt x="1979" y="861"/>
                </a:cubicBezTo>
                <a:cubicBezTo>
                  <a:pt x="1961" y="869"/>
                  <a:pt x="1903" y="886"/>
                  <a:pt x="1879" y="891"/>
                </a:cubicBezTo>
                <a:cubicBezTo>
                  <a:pt x="1855" y="896"/>
                  <a:pt x="1845" y="902"/>
                  <a:pt x="1834" y="891"/>
                </a:cubicBezTo>
                <a:cubicBezTo>
                  <a:pt x="1823" y="880"/>
                  <a:pt x="1823" y="834"/>
                  <a:pt x="1813" y="824"/>
                </a:cubicBezTo>
                <a:cubicBezTo>
                  <a:pt x="1803" y="814"/>
                  <a:pt x="1787" y="824"/>
                  <a:pt x="1776" y="830"/>
                </a:cubicBezTo>
                <a:cubicBezTo>
                  <a:pt x="1771" y="833"/>
                  <a:pt x="1774" y="843"/>
                  <a:pt x="1770" y="848"/>
                </a:cubicBezTo>
                <a:cubicBezTo>
                  <a:pt x="1754" y="872"/>
                  <a:pt x="1748" y="867"/>
                  <a:pt x="1721" y="873"/>
                </a:cubicBezTo>
                <a:cubicBezTo>
                  <a:pt x="1717" y="877"/>
                  <a:pt x="1715" y="884"/>
                  <a:pt x="1709" y="885"/>
                </a:cubicBezTo>
                <a:cubicBezTo>
                  <a:pt x="1691" y="887"/>
                  <a:pt x="1651" y="872"/>
                  <a:pt x="1635" y="867"/>
                </a:cubicBezTo>
                <a:lnTo>
                  <a:pt x="1617" y="861"/>
                </a:lnTo>
                <a:cubicBezTo>
                  <a:pt x="1572" y="863"/>
                  <a:pt x="1527" y="863"/>
                  <a:pt x="1482" y="867"/>
                </a:cubicBezTo>
                <a:cubicBezTo>
                  <a:pt x="1472" y="867"/>
                  <a:pt x="1450" y="875"/>
                  <a:pt x="1439" y="879"/>
                </a:cubicBezTo>
                <a:lnTo>
                  <a:pt x="1415" y="903"/>
                </a:lnTo>
                <a:cubicBezTo>
                  <a:pt x="1409" y="910"/>
                  <a:pt x="1401" y="915"/>
                  <a:pt x="1396" y="922"/>
                </a:cubicBezTo>
                <a:cubicBezTo>
                  <a:pt x="1392" y="928"/>
                  <a:pt x="1389" y="935"/>
                  <a:pt x="1384" y="940"/>
                </a:cubicBezTo>
                <a:cubicBezTo>
                  <a:pt x="1377" y="947"/>
                  <a:pt x="1358" y="958"/>
                  <a:pt x="1347" y="959"/>
                </a:cubicBezTo>
                <a:cubicBezTo>
                  <a:pt x="1307" y="962"/>
                  <a:pt x="1266" y="963"/>
                  <a:pt x="1225" y="965"/>
                </a:cubicBezTo>
                <a:cubicBezTo>
                  <a:pt x="1170" y="983"/>
                  <a:pt x="1198" y="963"/>
                  <a:pt x="1182" y="995"/>
                </a:cubicBezTo>
                <a:cubicBezTo>
                  <a:pt x="1179" y="1002"/>
                  <a:pt x="1173" y="1007"/>
                  <a:pt x="1170" y="1014"/>
                </a:cubicBezTo>
                <a:cubicBezTo>
                  <a:pt x="1167" y="1020"/>
                  <a:pt x="1168" y="1028"/>
                  <a:pt x="1163" y="1032"/>
                </a:cubicBezTo>
                <a:cubicBezTo>
                  <a:pt x="1153" y="1043"/>
                  <a:pt x="1137" y="1046"/>
                  <a:pt x="1127" y="1057"/>
                </a:cubicBezTo>
                <a:lnTo>
                  <a:pt x="1102" y="1081"/>
                </a:lnTo>
                <a:cubicBezTo>
                  <a:pt x="1082" y="1143"/>
                  <a:pt x="1103" y="1074"/>
                  <a:pt x="1090" y="1228"/>
                </a:cubicBezTo>
                <a:cubicBezTo>
                  <a:pt x="1089" y="1243"/>
                  <a:pt x="1079" y="1254"/>
                  <a:pt x="1072" y="1265"/>
                </a:cubicBezTo>
                <a:cubicBezTo>
                  <a:pt x="1025" y="1263"/>
                  <a:pt x="977" y="1264"/>
                  <a:pt x="931" y="1259"/>
                </a:cubicBezTo>
                <a:cubicBezTo>
                  <a:pt x="909" y="1256"/>
                  <a:pt x="907" y="1245"/>
                  <a:pt x="894" y="1234"/>
                </a:cubicBezTo>
                <a:cubicBezTo>
                  <a:pt x="865" y="1211"/>
                  <a:pt x="887" y="1231"/>
                  <a:pt x="857" y="1216"/>
                </a:cubicBezTo>
                <a:cubicBezTo>
                  <a:pt x="850" y="1213"/>
                  <a:pt x="845" y="1207"/>
                  <a:pt x="839" y="1204"/>
                </a:cubicBezTo>
                <a:cubicBezTo>
                  <a:pt x="833" y="1201"/>
                  <a:pt x="826" y="1200"/>
                  <a:pt x="820" y="1198"/>
                </a:cubicBezTo>
                <a:cubicBezTo>
                  <a:pt x="814" y="1194"/>
                  <a:pt x="809" y="1188"/>
                  <a:pt x="802" y="1185"/>
                </a:cubicBezTo>
                <a:cubicBezTo>
                  <a:pt x="790" y="1180"/>
                  <a:pt x="777" y="1179"/>
                  <a:pt x="765" y="1173"/>
                </a:cubicBezTo>
                <a:cubicBezTo>
                  <a:pt x="749" y="1165"/>
                  <a:pt x="733" y="1154"/>
                  <a:pt x="716" y="1149"/>
                </a:cubicBezTo>
                <a:cubicBezTo>
                  <a:pt x="704" y="1144"/>
                  <a:pt x="691" y="1142"/>
                  <a:pt x="679" y="1136"/>
                </a:cubicBezTo>
                <a:cubicBezTo>
                  <a:pt x="671" y="1132"/>
                  <a:pt x="663" y="1127"/>
                  <a:pt x="655" y="1124"/>
                </a:cubicBezTo>
                <a:cubicBezTo>
                  <a:pt x="600" y="1102"/>
                  <a:pt x="620" y="1109"/>
                  <a:pt x="600" y="1100"/>
                </a:cubicBezTo>
                <a:cubicBezTo>
                  <a:pt x="580" y="1091"/>
                  <a:pt x="579" y="1069"/>
                  <a:pt x="535" y="1070"/>
                </a:cubicBezTo>
                <a:cubicBezTo>
                  <a:pt x="491" y="1071"/>
                  <a:pt x="372" y="1099"/>
                  <a:pt x="336" y="1106"/>
                </a:cubicBezTo>
                <a:cubicBezTo>
                  <a:pt x="300" y="1113"/>
                  <a:pt x="324" y="1110"/>
                  <a:pt x="318" y="1112"/>
                </a:cubicBezTo>
                <a:cubicBezTo>
                  <a:pt x="310" y="1114"/>
                  <a:pt x="302" y="1116"/>
                  <a:pt x="293" y="1118"/>
                </a:cubicBezTo>
                <a:cubicBezTo>
                  <a:pt x="126" y="1148"/>
                  <a:pt x="266" y="1138"/>
                  <a:pt x="220" y="1130"/>
                </a:cubicBezTo>
                <a:cubicBezTo>
                  <a:pt x="174" y="1122"/>
                  <a:pt x="32" y="1068"/>
                  <a:pt x="16" y="1068"/>
                </a:cubicBezTo>
                <a:cubicBezTo>
                  <a:pt x="0" y="1068"/>
                  <a:pt x="101" y="1120"/>
                  <a:pt x="125" y="1132"/>
                </a:cubicBezTo>
                <a:cubicBezTo>
                  <a:pt x="149" y="1144"/>
                  <a:pt x="151" y="1140"/>
                  <a:pt x="158" y="1142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 rot="165628">
            <a:off x="1979613" y="2924175"/>
            <a:ext cx="163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3600">
                <a:latin typeface="Calibri" pitchFamily="34" charset="0"/>
              </a:rPr>
              <a:t>Europa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716463" y="3141663"/>
            <a:ext cx="2143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4000">
                <a:latin typeface="Calibri" pitchFamily="34" charset="0"/>
              </a:rPr>
              <a:t>Asia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288" y="5300663"/>
            <a:ext cx="8496300" cy="157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o-RO" b="1"/>
              <a:t>Trasaţi hotarele terestre şi acvatice dintre Europa şi Asia, indicînd următoarele elemente geografice: Munţii Ural, rîul Ural, Marea Caspică, Depresiunea Kuma-Manîci, Marea Azov, Strîmtoarea Kerci, Marea Neagră, Strîmtoarea Bosfor, Marea Marmara, Strîmtoarea Dardanele, Marea Mediterană, Strîmtoarea Gibraltar, Oceanul Atlantic.</a:t>
            </a:r>
            <a:endParaRPr lang="ru-RU" b="1"/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2771775" y="4445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3600" b="1">
                <a:latin typeface="Calibri" pitchFamily="34" charset="0"/>
              </a:rPr>
              <a:t>Runda I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25607" name="Rectangle 10"/>
          <p:cNvSpPr>
            <a:spLocks/>
          </p:cNvSpPr>
          <p:nvPr/>
        </p:nvSpPr>
        <p:spPr bwMode="auto">
          <a:xfrm>
            <a:off x="395288" y="549275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o-RO" sz="2800" b="1" i="1">
                <a:latin typeface="Times New Roman" pitchFamily="18" charset="0"/>
              </a:rPr>
              <a:t>Trasaţi hotarele...</a:t>
            </a:r>
            <a:endParaRPr lang="ru-RU" sz="2800" b="1" i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431800"/>
          </a:xfrm>
        </p:spPr>
        <p:txBody>
          <a:bodyPr/>
          <a:lstStyle/>
          <a:p>
            <a:r>
              <a:rPr lang="ro-RO" sz="4000" b="1" smtClean="0"/>
              <a:t>Runda II</a:t>
            </a:r>
            <a:endParaRPr lang="ru-RU" sz="4000" b="1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323850" y="620713"/>
            <a:ext cx="8229600" cy="504825"/>
          </a:xfrm>
        </p:spPr>
        <p:txBody>
          <a:bodyPr anchor="ctr"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o-RO" sz="2800" b="1" i="1" smtClean="0">
                <a:latin typeface="Times New Roman" pitchFamily="18" charset="0"/>
              </a:rPr>
              <a:t>O călătorie în jurul Eurasiei</a:t>
            </a:r>
            <a:endParaRPr lang="ru-RU" sz="2800" b="1" i="1" smtClean="0">
              <a:latin typeface="Times New Roman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196975"/>
            <a:ext cx="92186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C:\Documents and Settings\Настёна\Мои документы\класс года\картинки\dis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10414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07950" y="5589588"/>
            <a:ext cx="8959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o-RO" sz="2000" b="1"/>
              <a:t>Realizînd o călătorie imaginară în jurul Eurasiei, identifică pe harta fizică </a:t>
            </a:r>
          </a:p>
          <a:p>
            <a:pPr algn="ctr"/>
            <a:r>
              <a:rPr lang="ro-RO" sz="2000" b="1"/>
              <a:t>extremităţile continentului, insulele, peninsulele, golfurile şi strîmtorele. </a:t>
            </a:r>
          </a:p>
          <a:p>
            <a:pPr algn="ctr"/>
            <a:r>
              <a:rPr lang="ro-RO" sz="2000" b="1"/>
              <a:t>Înscrie pe harta-contur denumirile geografice ale acestora. 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4 0.1237 C -0.06944 0.12902 -0.0651 0.12786 -0.07274 0.1385 C -0.07222 0.14336 -0.07274 0.14867 -0.07118 0.1533 C -0.06823 0.16139 -0.06111 0.16301 -0.05538 0.16602 C -0.04427 0.16532 -0.03316 0.16602 -0.02205 0.1637 C -0.00034 0.15908 -0.03593 0.14983 -0.00451 0.16139 C -0.00034 0.1674 0.00243 0.17919 0.00799 0.18243 C 0.01059 0.18382 0.01354 0.18382 0.01615 0.18497 C 0.02275 0.1896 0.03056 0.19353 0.03663 0.19977 C 0.04063 0.20324 0.04792 0.21041 0.04792 0.21064 C 0.05261 0.21989 0.05417 0.23052 0.05903 0.24 C 0.06094 0.24833 0.06476 0.24833 0.06841 0.2548 C 0.06979 0.25665 0.07084 0.25873 0.0717 0.26104 C 0.07205 0.26289 0.07205 0.26567 0.07292 0.26729 C 0.07952 0.27792 0.09393 0.277 0.10174 0.27792 C 0.10538 0.28278 0.11146 0.28602 0.11285 0.29272 C 0.11354 0.2948 0.11337 0.29758 0.11459 0.29919 C 0.11615 0.30151 0.11893 0.30174 0.12084 0.30336 C 0.1283 0.30983 0.13282 0.31839 0.1415 0.32232 C 0.14254 0.3244 0.14306 0.32717 0.14462 0.32879 C 0.14601 0.33018 0.14879 0.32879 0.14948 0.33087 C 0.1507 0.3348 0.15261 0.35376 0.15417 0.36047 C 0.15209 0.39885 0.15261 0.38312 0.14618 0.40902 C 0.14705 0.41896 0.14497 0.43076 0.14948 0.43862 C 0.15174 0.44255 0.15729 0.44879 0.15729 0.44879 C 0.16181 0.46682 0.16511 0.49272 0.17431 0.50636 C 0.18334 0.54058 0.17431 0.50382 0.17969 0.52532 C 0.18004 0.52671 0.17986 0.52995 0.18125 0.53156 C 0.19427 0.54081 0.204 0.54266 0.21875 0.54567 C 0.23924 0.54474 0.25382 0.54128 0.27292 0.54567 C 0.27657 0.56162 0.27222 0.54405 0.27795 0.55839 C 0.28316 0.5718 0.28073 0.57526 0.2908 0.58428 C 0.29653 0.59654 0.30382 0.61087 0.31459 0.61619 C 0.32969 0.62937 0.34618 0.6326 0.3632 0.63654 C 0.37691 0.64856 0.36094 0.63284 0.3717 0.64786 C 0.37518 0.6518 0.37691 0.6518 0.38125 0.65434 C 0.38733 0.65804 0.39184 0.66174 0.39844 0.66474 C 0.40747 0.67191 0.41025 0.67122 0.42084 0.67515 C 0.43143 0.67908 0.44028 0.68578 0.45104 0.69018 C 0.46233 0.69503 0.47396 0.69688 0.48542 0.70081 C 0.50347 0.69943 0.5217 0.69966 0.53993 0.69642 C 0.54219 0.69596 0.54323 0.69249 0.5441 0.69018 C 0.55 0.68185 0.55486 0.67237 0.56059 0.66474 C 0.5625 0.65503 0.56702 0.64902 0.5717 0.64162 C 0.5757 0.62497 0.56979 0.64301 0.57743 0.6326 C 0.57917 0.63145 0.57813 0.62844 0.57969 0.62613 C 0.58091 0.62474 0.58299 0.62359 0.58438 0.62243 C 0.58525 0.61989 0.58907 0.6118 0.59202 0.60995 C 0.59913 0.60532 0.60643 0.60417 0.61302 0.59931 C 0.61736 0.60347 0.62188 0.60763 0.62535 0.61341 C 0.62639 0.61573 0.62952 0.62289 0.63195 0.62474 C 0.63403 0.62613 0.63716 0.62613 0.63993 0.62613 C 0.65104 0.64162 0.63646 0.62474 0.65417 0.63515 C 0.65625 0.63561 0.65712 0.63931 0.65868 0.64162 C 0.66754 0.6481 0.69115 0.6474 0.69549 0.64786 C 0.70018 0.64717 0.70573 0.64856 0.70972 0.64532 C 0.7125 0.64278 0.71059 0.63607 0.71302 0.6326 C 0.71407 0.63029 0.71511 0.62891 0.71615 0.62613 C 0.71806 0.61642 0.7217 0.60925 0.72882 0.60347 C 0.73663 0.57041 0.71788 0.52208 0.74306 0.49989 C 0.74514 0.49087 0.74948 0.48925 0.75417 0.48301 C 0.75608 0.46729 0.75573 0.46081 0.76632 0.45341 C 0.76771 0.44879 0.76927 0.43515 0.77327 0.43237 C 0.77622 0.42983 0.77969 0.43076 0.78282 0.4296 C 0.78924 0.42428 0.78698 0.42104 0.79202 0.41526 C 0.7974 0.40995 0.79757 0.41226 0.80191 0.40417 C 0.80417 0.40047 0.80816 0.39214 0.80816 0.39237 C 0.8099 0.38474 0.81302 0.38174 0.81615 0.37526 C 0.81788 0.36671 0.82153 0.36116 0.82535 0.35399 C 0.83004 0.33642 0.83854 0.32278 0.84636 0.30752 C 0.8599 0.25295 0.87726 0.17549 0.8441 0.13203 C 0.84045 0.117 0.84341 0.12301 0.83837 0.11307 C 0.83785 0.07561 0.83768 0.03839 0.83646 0.00093 C 0.83646 -0.01618 0.83143 -0.06635 0.81771 -0.07306 C 0.74966 -0.07121 0.75139 -0.07768 0.71129 -0.06034 C 0.70261 -0.05225 0.6915 -0.0504 0.68091 -0.04763 C 0.6757 -0.043 0.6717 -0.04115 0.66528 -0.03907 C 0.65972 -0.03422 0.65417 -0.03144 0.64757 -0.02867 C 0.63802 -0.01572 0.65382 -0.03491 0.63663 -0.02219 C 0.63351 -0.01988 0.63282 -0.0141 0.63004 -0.01156 C 0.62032 -0.00231 0.61007 -0.00624 0.59653 -0.00531 C 0.58802 -0.00624 0.57709 -0.00277 0.56979 -0.00948 C 0.56823 -0.01109 0.56667 -0.01433 0.56528 -0.01595 C 0.56094 -0.01988 0.55452 -0.02266 0.54948 -0.02427 C 0.54219 -0.03445 0.525 -0.0356 0.51424 -0.03907 C 0.51111 -0.05156 0.51511 -0.04092 0.5066 -0.04763 C 0.50417 -0.04901 0.50313 -0.05179 0.50191 -0.05387 C 0.4882 -0.05318 0.47344 -0.06011 0.46216 -0.05179 C 0.45556 -0.0474 0.46233 -0.03306 0.46059 -0.02427 C 0.45903 -0.01942 0.45417 -0.01156 0.45417 -0.01133 C 0.45157 -0.003 0.44809 0.00023 0.44306 0.00532 C 0.43837 0.0148 0.43559 0.01549 0.42726 0.01804 C 0.42327 0.02312 0.41788 0.02706 0.41424 0.03284 C 0.41094 0.03792 0.40625 0.04671 0.40191 0.04971 C 0.39844 0.0518 0.39549 0.05249 0.39236 0.05388 C 0.3908 0.05457 0.38733 0.05596 0.38733 0.05619 C 0.38108 0.05388 0.37778 0.0518 0.37327 0.04532 C 0.36858 0.02659 0.37344 0.03746 0.36511 0.02844 C 0.35729 0.01966 0.36441 0.02336 0.354 0.02012 C 0.34844 0.01226 0.32188 0.0037 0.31129 0.00324 C 0.28108 0.00185 0.25052 0.00162 0.22066 0.00093 C 0.20972 0.00162 0.19948 0.0007 0.18907 0.00324 C 0.18681 0.0037 0.18577 0.00786 0.18386 0.00948 C 0.18282 0.01087 0.17431 0.01318 0.17275 0.01365 C 0.16597 0.01665 0.16094 0.02128 0.15417 0.02428 C 0.15261 0.02567 0.15122 0.02729 0.14948 0.02844 C 0.14792 0.02937 0.14601 0.02937 0.14462 0.03052 C 0.13351 0.03954 0.15052 0.03099 0.13681 0.037 C 0.13368 0.03422 0.13038 0.03122 0.12726 0.02844 C 0.1257 0.02706 0.1257 0.02359 0.12396 0.0222 C 0.11823 0.01734 0.10452 0.01341 0.09705 0.01156 C 0.08282 0.01226 0.06841 0.01156 0.05417 0.01365 C 0.05261 0.01388 0.05226 0.01665 0.0507 0.01804 C 0.04688 0.02266 0.04618 0.0222 0.0415 0.02428 C 0.03993 0.02567 0.03733 0.02613 0.03663 0.02844 C 0.03611 0.03191 0.03837 0.03538 0.03837 0.03908 C 0.03837 0.04 0.03646 0.05341 0.03525 0.05596 C 0.03004 0.06636 0.01945 0.06521 0.01111 0.06867 C 0.00643 0.07515 0.00226 0.08047 -0.00451 0.08347 C -0.00503 0.08555 -0.00451 0.08971 -0.00607 0.08971 C -0.00833 0.08971 -0.0092 0.08509 -0.01111 0.08347 C -0.01284 0.08162 -0.0151 0.0807 -0.01718 0.07931 C -0.0283 0.08 -0.0401 0.07607 -0.05052 0.08139 C -0.05468 0.08347 -0.05208 0.09272 -0.05364 0.09827 C -0.05607 0.10636 -0.05416 0.10289 -0.0585 0.10891 C -0.06076 0.11815 -0.06076 0.11307 -0.04705 0.13688 " pathEditMode="relative" rAng="0" ptsTypes="ffffffffffffffffffffffffffffffffffffffffffffffffffffffffffffffffffffffffffffffffffffffffffffffffffffffffffffffffffffffffffffff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b="1" smtClean="0"/>
              <a:t>Înscrie toate elementele geografice</a:t>
            </a:r>
            <a:br>
              <a:rPr lang="ro-RO" sz="3200" b="1" smtClean="0"/>
            </a:br>
            <a:r>
              <a:rPr lang="ro-RO" sz="3200" b="1" smtClean="0"/>
              <a:t> identificate într-un tabel:</a:t>
            </a:r>
            <a:r>
              <a:rPr lang="ro-RO" sz="4000" smtClean="0"/>
              <a:t> </a:t>
            </a:r>
            <a:endParaRPr lang="ru-RU" sz="4000" smtClean="0"/>
          </a:p>
        </p:txBody>
      </p:sp>
      <p:graphicFrame>
        <p:nvGraphicFramePr>
          <p:cNvPr id="48238" name="Group 1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38550"/>
        </p:xfrm>
        <a:graphic>
          <a:graphicData uri="http://schemas.openxmlformats.org/drawingml/2006/table">
            <a:tbl>
              <a:tblPr/>
              <a:tblGrid>
                <a:gridCol w="1816100">
                  <a:extLst>
                    <a:ext uri="{9D8B030D-6E8A-4147-A177-3AD203B41FA5}"/>
                  </a:extLst>
                </a:gridCol>
                <a:gridCol w="1631950">
                  <a:extLst>
                    <a:ext uri="{9D8B030D-6E8A-4147-A177-3AD203B41FA5}"/>
                  </a:extLst>
                </a:gridCol>
                <a:gridCol w="1130300">
                  <a:extLst>
                    <a:ext uri="{9D8B030D-6E8A-4147-A177-3AD203B41FA5}"/>
                  </a:extLst>
                </a:gridCol>
                <a:gridCol w="1101725">
                  <a:extLst>
                    <a:ext uri="{9D8B030D-6E8A-4147-A177-3AD203B41FA5}"/>
                  </a:extLst>
                </a:gridCol>
                <a:gridCol w="1189038">
                  <a:extLst>
                    <a:ext uri="{9D8B030D-6E8A-4147-A177-3AD203B41FA5}"/>
                  </a:extLst>
                </a:gridCol>
                <a:gridCol w="1360487">
                  <a:extLst>
                    <a:ext uri="{9D8B030D-6E8A-4147-A177-3AD203B41FA5}"/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Extremităţile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Mări / Oceane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Strîmtori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Golfuri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Insule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Peninsule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96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673" name="Text Box 85"/>
          <p:cNvSpPr txBox="1">
            <a:spLocks noChangeArrowheads="1"/>
          </p:cNvSpPr>
          <p:nvPr/>
        </p:nvSpPr>
        <p:spPr bwMode="auto">
          <a:xfrm>
            <a:off x="3995738" y="234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74" name="Text Box 105"/>
          <p:cNvSpPr txBox="1">
            <a:spLocks noChangeArrowheads="1"/>
          </p:cNvSpPr>
          <p:nvPr/>
        </p:nvSpPr>
        <p:spPr bwMode="auto">
          <a:xfrm>
            <a:off x="827088" y="5805488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8235" name="Text Box 107"/>
          <p:cNvSpPr txBox="1">
            <a:spLocks noChangeArrowheads="1"/>
          </p:cNvSpPr>
          <p:nvPr/>
        </p:nvSpPr>
        <p:spPr bwMode="auto">
          <a:xfrm>
            <a:off x="468313" y="2276475"/>
            <a:ext cx="16827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400"/>
              <a:t>Capul Roca</a:t>
            </a:r>
          </a:p>
          <a:p>
            <a:r>
              <a:rPr lang="ro-RO" sz="1400"/>
              <a:t>Capul Celiuskin</a:t>
            </a:r>
          </a:p>
          <a:p>
            <a:r>
              <a:rPr lang="ro-RO" sz="1400"/>
              <a:t>Capul Dejniov</a:t>
            </a:r>
          </a:p>
          <a:p>
            <a:r>
              <a:rPr lang="ro-RO" sz="1400"/>
              <a:t>Capul Tanjung Piai</a:t>
            </a:r>
            <a:endParaRPr lang="ru-RU" sz="1400"/>
          </a:p>
          <a:p>
            <a:endParaRPr lang="ru-RU" sz="1400"/>
          </a:p>
        </p:txBody>
      </p:sp>
      <p:sp>
        <p:nvSpPr>
          <p:cNvPr id="48237" name="Text Box 109"/>
          <p:cNvSpPr txBox="1">
            <a:spLocks noChangeArrowheads="1"/>
          </p:cNvSpPr>
          <p:nvPr/>
        </p:nvSpPr>
        <p:spPr bwMode="auto">
          <a:xfrm>
            <a:off x="2195513" y="2276475"/>
            <a:ext cx="17938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400"/>
              <a:t>Oceanul Atlantic</a:t>
            </a:r>
          </a:p>
          <a:p>
            <a:r>
              <a:rPr lang="ro-RO" sz="1400"/>
              <a:t>Marea Nordului</a:t>
            </a:r>
          </a:p>
          <a:p>
            <a:r>
              <a:rPr lang="ro-RO" sz="1400"/>
              <a:t>Marea Baltică</a:t>
            </a:r>
          </a:p>
          <a:p>
            <a:r>
              <a:rPr lang="ro-RO" sz="1400"/>
              <a:t>Marea Albă</a:t>
            </a:r>
          </a:p>
          <a:p>
            <a:r>
              <a:rPr lang="ro-RO" sz="1400"/>
              <a:t>Marea Kara</a:t>
            </a:r>
          </a:p>
          <a:p>
            <a:r>
              <a:rPr lang="ro-RO" sz="1400"/>
              <a:t>Oceanul Artic</a:t>
            </a:r>
          </a:p>
          <a:p>
            <a:r>
              <a:rPr lang="ro-RO" sz="1400"/>
              <a:t>Marea Laptev</a:t>
            </a:r>
          </a:p>
          <a:p>
            <a:r>
              <a:rPr lang="ro-RO" sz="1400"/>
              <a:t>Marea Bering</a:t>
            </a:r>
          </a:p>
          <a:p>
            <a:r>
              <a:rPr lang="ro-RO" sz="1400"/>
              <a:t>Marea Ohotsk</a:t>
            </a:r>
          </a:p>
          <a:p>
            <a:r>
              <a:rPr lang="ro-RO" sz="1400"/>
              <a:t>Oceanul Pacific</a:t>
            </a:r>
          </a:p>
          <a:p>
            <a:r>
              <a:rPr lang="ro-RO" sz="1400"/>
              <a:t>Marea Japoniei, etc</a:t>
            </a:r>
            <a:r>
              <a:rPr lang="ro-RO"/>
              <a:t>.</a:t>
            </a:r>
            <a:endParaRPr lang="ru-RU"/>
          </a:p>
        </p:txBody>
      </p:sp>
      <p:sp>
        <p:nvSpPr>
          <p:cNvPr id="48239" name="Text Box 111"/>
          <p:cNvSpPr txBox="1">
            <a:spLocks noChangeArrowheads="1"/>
          </p:cNvSpPr>
          <p:nvPr/>
        </p:nvSpPr>
        <p:spPr bwMode="auto">
          <a:xfrm>
            <a:off x="3924300" y="2276475"/>
            <a:ext cx="1079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/>
              <a:t>Gibraltar, Bering, Bosfor, Dardanele, etc.</a:t>
            </a:r>
            <a:endParaRPr lang="ru-RU" sz="1400"/>
          </a:p>
        </p:txBody>
      </p:sp>
      <p:sp>
        <p:nvSpPr>
          <p:cNvPr id="48240" name="Text Box 112"/>
          <p:cNvSpPr txBox="1">
            <a:spLocks noChangeArrowheads="1"/>
          </p:cNvSpPr>
          <p:nvPr/>
        </p:nvSpPr>
        <p:spPr bwMode="auto">
          <a:xfrm>
            <a:off x="5003800" y="2276475"/>
            <a:ext cx="11525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/>
              <a:t>Biskaya, Finic, Botnic, Bohai, Bengal, Oman, Persic, Aden, etc.</a:t>
            </a:r>
            <a:endParaRPr lang="ru-RU" sz="1400"/>
          </a:p>
        </p:txBody>
      </p:sp>
      <p:sp>
        <p:nvSpPr>
          <p:cNvPr id="48241" name="Text Box 113"/>
          <p:cNvSpPr txBox="1">
            <a:spLocks noChangeArrowheads="1"/>
          </p:cNvSpPr>
          <p:nvPr/>
        </p:nvSpPr>
        <p:spPr bwMode="auto">
          <a:xfrm>
            <a:off x="6156325" y="2276475"/>
            <a:ext cx="11525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/>
              <a:t>Islanda, Irlanda, Britanice, Novaia Zemlea, Kurile, Sahalin, Japoniei, etc</a:t>
            </a:r>
            <a:endParaRPr lang="ru-RU" sz="1400"/>
          </a:p>
        </p:txBody>
      </p:sp>
      <p:sp>
        <p:nvSpPr>
          <p:cNvPr id="48242" name="Text Box 114"/>
          <p:cNvSpPr txBox="1">
            <a:spLocks noChangeArrowheads="1"/>
          </p:cNvSpPr>
          <p:nvPr/>
        </p:nvSpPr>
        <p:spPr bwMode="auto">
          <a:xfrm>
            <a:off x="7308850" y="2276475"/>
            <a:ext cx="1295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1400"/>
              <a:t>Iberică, Scandinavică, Kola, Taimîr, Ciukotsk, Kamceatka, India, Indochina, Arabiei, Balcanică, Apenină, etc.</a:t>
            </a:r>
            <a:endParaRPr lang="ru-RU" sz="1400"/>
          </a:p>
          <a:p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5" grpId="0"/>
      <p:bldP spid="48237" grpId="0"/>
      <p:bldP spid="48239" grpId="0"/>
      <p:bldP spid="482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r>
              <a:rPr lang="ro-RO" sz="4000" b="1" smtClean="0"/>
              <a:t>Runda III</a:t>
            </a:r>
            <a:endParaRPr lang="ru-RU" sz="4000" b="1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sz="half" idx="1"/>
          </p:nvPr>
        </p:nvSpPr>
        <p:spPr>
          <a:xfrm>
            <a:off x="395288" y="836613"/>
            <a:ext cx="7427912" cy="460375"/>
          </a:xfrm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ro-RO" sz="2400" b="1" i="1" smtClean="0">
                <a:latin typeface="Times New Roman" pitchFamily="18" charset="0"/>
              </a:rPr>
              <a:t>Poziţia fizico-geografică a Eurasiei (PFG)</a:t>
            </a:r>
            <a:endParaRPr lang="ru-RU" sz="2400" b="1" i="1" smtClean="0">
              <a:latin typeface="Times New Roman" pitchFamily="18" charset="0"/>
            </a:endParaRPr>
          </a:p>
        </p:txBody>
      </p:sp>
      <p:graphicFrame>
        <p:nvGraphicFramePr>
          <p:cNvPr id="28724" name="Group 52"/>
          <p:cNvGraphicFramePr>
            <a:graphicFrameLocks noGrp="1"/>
          </p:cNvGraphicFramePr>
          <p:nvPr>
            <p:ph sz="half" idx="2"/>
          </p:nvPr>
        </p:nvGraphicFramePr>
        <p:xfrm>
          <a:off x="611188" y="1600200"/>
          <a:ext cx="7921625" cy="4549776"/>
        </p:xfrm>
        <a:graphic>
          <a:graphicData uri="http://schemas.openxmlformats.org/drawingml/2006/table">
            <a:tbl>
              <a:tblPr/>
              <a:tblGrid>
                <a:gridCol w="865187"/>
                <a:gridCol w="1439863"/>
                <a:gridCol w="5616575"/>
              </a:tblGrid>
              <a:tr h="2809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Criterii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Caracteristici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Poziţia faţă de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Ecuator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Meridianul 0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Tropicul Racului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Cercul polar de Nord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Oceane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 continente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Zonele termice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Concluzie 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9" name="Text Box 38"/>
          <p:cNvSpPr txBox="1">
            <a:spLocks noChangeArrowheads="1"/>
          </p:cNvSpPr>
          <p:nvPr/>
        </p:nvSpPr>
        <p:spPr bwMode="auto">
          <a:xfrm>
            <a:off x="3419475" y="198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710" name="Text Box 104"/>
          <p:cNvSpPr txBox="1">
            <a:spLocks noChangeArrowheads="1"/>
          </p:cNvSpPr>
          <p:nvPr/>
        </p:nvSpPr>
        <p:spPr bwMode="auto">
          <a:xfrm>
            <a:off x="6064250" y="4240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563" name="Text Box 107"/>
          <p:cNvSpPr txBox="1">
            <a:spLocks noChangeArrowheads="1"/>
          </p:cNvSpPr>
          <p:nvPr/>
        </p:nvSpPr>
        <p:spPr bwMode="auto">
          <a:xfrm>
            <a:off x="2916238" y="1916113"/>
            <a:ext cx="53292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400">
                <a:latin typeface="Times New Roman" pitchFamily="18" charset="0"/>
              </a:rPr>
              <a:t>Se </a:t>
            </a:r>
            <a:r>
              <a:rPr lang="ro-RO" sz="1400">
                <a:latin typeface="Times New Roman" pitchFamily="18" charset="0"/>
              </a:rPr>
              <a:t>găseşte în întregime în emisfera nordică, cu excepţia unor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1400">
                <a:latin typeface="Times New Roman" pitchFamily="18" charset="0"/>
              </a:rPr>
              <a:t>insule din partea sudică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19564" name="Text Box 108"/>
          <p:cNvSpPr txBox="1">
            <a:spLocks noChangeArrowheads="1"/>
          </p:cNvSpPr>
          <p:nvPr/>
        </p:nvSpPr>
        <p:spPr bwMode="auto">
          <a:xfrm>
            <a:off x="2916238" y="2565400"/>
            <a:ext cx="5329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1400">
                <a:latin typeface="Times New Roman" pitchFamily="18" charset="0"/>
              </a:rPr>
              <a:t>Se află în partea estică, cu excepţia pen. Iberice şi pen. Ciukotsk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19565" name="Text Box 109"/>
          <p:cNvSpPr txBox="1">
            <a:spLocks noChangeArrowheads="1"/>
          </p:cNvSpPr>
          <p:nvPr/>
        </p:nvSpPr>
        <p:spPr bwMode="auto">
          <a:xfrm>
            <a:off x="2916238" y="3141663"/>
            <a:ext cx="5329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>
                <a:latin typeface="Times New Roman" pitchFamily="18" charset="0"/>
              </a:rPr>
              <a:t>Este traversată de Tropicul de Nord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19566" name="Text Box 110"/>
          <p:cNvSpPr txBox="1">
            <a:spLocks noChangeArrowheads="1"/>
          </p:cNvSpPr>
          <p:nvPr/>
        </p:nvSpPr>
        <p:spPr bwMode="auto">
          <a:xfrm>
            <a:off x="2987675" y="3644900"/>
            <a:ext cx="5329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>
                <a:latin typeface="Times New Roman" pitchFamily="18" charset="0"/>
              </a:rPr>
              <a:t>Traversată de Cercul Polar de Nord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19567" name="Text Box 111"/>
          <p:cNvSpPr txBox="1">
            <a:spLocks noChangeArrowheads="1"/>
          </p:cNvSpPr>
          <p:nvPr/>
        </p:nvSpPr>
        <p:spPr bwMode="auto">
          <a:xfrm>
            <a:off x="2916238" y="4076700"/>
            <a:ext cx="554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>
                <a:latin typeface="Times New Roman" pitchFamily="18" charset="0"/>
              </a:rPr>
              <a:t>Este scăldată de toate cele patru oceane: Artic, Atlantic, Pacific şi Indian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19569" name="Text Box 113"/>
          <p:cNvSpPr txBox="1">
            <a:spLocks noChangeArrowheads="1"/>
          </p:cNvSpPr>
          <p:nvPr/>
        </p:nvSpPr>
        <p:spPr bwMode="auto">
          <a:xfrm>
            <a:off x="2916238" y="4724400"/>
            <a:ext cx="554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>
                <a:latin typeface="Times New Roman" pitchFamily="18" charset="0"/>
              </a:rPr>
              <a:t>Se mărgineşte cu trei continente: Africa, America de Nord, Australia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19570" name="Text Box 114"/>
          <p:cNvSpPr txBox="1">
            <a:spLocks noChangeArrowheads="1"/>
          </p:cNvSpPr>
          <p:nvPr/>
        </p:nvSpPr>
        <p:spPr bwMode="auto">
          <a:xfrm>
            <a:off x="2916238" y="5229225"/>
            <a:ext cx="554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>
                <a:latin typeface="Times New Roman" pitchFamily="18" charset="0"/>
              </a:rPr>
              <a:t>Cuprinde toate zonele climatice ale emisferei de nord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2916238" y="5661025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</a:rPr>
              <a:t>Poziția fizico-geografică a Eurasiei este favorabilă, determină o varietate mare a componentelor naturii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3" grpId="0"/>
      <p:bldP spid="19564" grpId="0"/>
      <p:bldP spid="19565" grpId="0"/>
      <p:bldP spid="19566" grpId="0"/>
      <p:bldP spid="19567" grpId="0"/>
      <p:bldP spid="19569" grpId="0"/>
      <p:bldP spid="19570" grpId="0"/>
      <p:bldP spid="287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4" descr="800px-Two-point-equidistant-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843213" y="620713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600" b="1">
                <a:solidFill>
                  <a:schemeClr val="bg1"/>
                </a:solidFill>
              </a:rPr>
              <a:t>Capul Celiuskin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>
            <a:off x="4500563" y="765175"/>
            <a:ext cx="287337" cy="2159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732588" y="0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600" b="1">
                <a:solidFill>
                  <a:schemeClr val="bg1"/>
                </a:solidFill>
              </a:rPr>
              <a:t>Capul Dejniov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6227763" y="0"/>
            <a:ext cx="288925" cy="115888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6227763" y="5805488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600" b="1">
                <a:solidFill>
                  <a:schemeClr val="bg1"/>
                </a:solidFill>
              </a:rPr>
              <a:t>Capul Tanjung Piai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 rot="6820624">
            <a:off x="5760244" y="5984081"/>
            <a:ext cx="503238" cy="2889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0" y="188913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600" b="1">
                <a:solidFill>
                  <a:schemeClr val="bg1"/>
                </a:solidFill>
              </a:rPr>
              <a:t>Capul Roca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29707" name="AutoShape 12"/>
          <p:cNvSpPr>
            <a:spLocks noChangeArrowheads="1"/>
          </p:cNvSpPr>
          <p:nvPr/>
        </p:nvSpPr>
        <p:spPr bwMode="auto">
          <a:xfrm rot="-2171531">
            <a:off x="0" y="333375"/>
            <a:ext cx="279400" cy="309563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504825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1726" name="Group 222"/>
          <p:cNvGraphicFramePr>
            <a:graphicFrameLocks noGrp="1"/>
          </p:cNvGraphicFramePr>
          <p:nvPr/>
        </p:nvGraphicFramePr>
        <p:xfrm>
          <a:off x="539750" y="1196975"/>
          <a:ext cx="8137525" cy="4525965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/>
                  </a:extLst>
                </a:gridCol>
                <a:gridCol w="2808288">
                  <a:extLst>
                    <a:ext uri="{9D8B030D-6E8A-4147-A177-3AD203B41FA5}"/>
                  </a:extLst>
                </a:gridCol>
                <a:gridCol w="3024187">
                  <a:extLst>
                    <a:ext uri="{9D8B030D-6E8A-4147-A177-3AD203B41FA5}"/>
                  </a:extLst>
                </a:gridCol>
              </a:tblGrid>
              <a:tr h="474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Extremitatea</a:t>
                      </a:r>
                      <a:endParaRPr kumimoji="0" lang="ro-R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Coordonatele geografice</a:t>
                      </a:r>
                      <a:endParaRPr kumimoji="0" lang="ro-RO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Latitudinea</a:t>
                      </a:r>
                      <a:endParaRPr kumimoji="0" lang="ro-RO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Longitudinea </a:t>
                      </a:r>
                      <a:endParaRPr kumimoji="0" lang="ro-RO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93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Capul Celiuskin</a:t>
                      </a:r>
                      <a:endParaRPr kumimoji="0" lang="ro-RO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93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Capul Tanjung Piai</a:t>
                      </a:r>
                      <a:endParaRPr kumimoji="0" lang="ro-RO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Capul Roca</a:t>
                      </a:r>
                      <a:endParaRPr kumimoji="0" lang="ro-RO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93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Capul Dejniov </a:t>
                      </a:r>
                      <a:endParaRPr kumimoji="0" lang="ro-RO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3528" name="Text Box 280"/>
          <p:cNvSpPr txBox="1">
            <a:spLocks noChangeArrowheads="1"/>
          </p:cNvSpPr>
          <p:nvPr/>
        </p:nvSpPr>
        <p:spPr bwMode="auto">
          <a:xfrm>
            <a:off x="3132138" y="23495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o-RO" b="1">
                <a:solidFill>
                  <a:srgbClr val="33CC33"/>
                </a:solidFill>
              </a:rPr>
              <a:t>77</a:t>
            </a:r>
            <a:r>
              <a:rPr lang="en-US" b="1">
                <a:solidFill>
                  <a:srgbClr val="33CC33"/>
                </a:solidFill>
              </a:rPr>
              <a:t>°</a:t>
            </a:r>
            <a:r>
              <a:rPr lang="ro-RO" b="1">
                <a:solidFill>
                  <a:srgbClr val="33CC33"/>
                </a:solidFill>
              </a:rPr>
              <a:t> lat. N</a:t>
            </a:r>
            <a:endParaRPr lang="ru-RU" b="1">
              <a:solidFill>
                <a:srgbClr val="33CC33"/>
              </a:solidFill>
            </a:endParaRPr>
          </a:p>
        </p:txBody>
      </p:sp>
      <p:sp>
        <p:nvSpPr>
          <p:cNvPr id="53529" name="Text Box 281"/>
          <p:cNvSpPr txBox="1">
            <a:spLocks noChangeArrowheads="1"/>
          </p:cNvSpPr>
          <p:nvPr/>
        </p:nvSpPr>
        <p:spPr bwMode="auto">
          <a:xfrm>
            <a:off x="5867400" y="2349500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b="1">
                <a:solidFill>
                  <a:srgbClr val="33CC33"/>
                </a:solidFill>
              </a:rPr>
              <a:t>104</a:t>
            </a:r>
            <a:r>
              <a:rPr lang="en-US" b="1">
                <a:solidFill>
                  <a:srgbClr val="33CC33"/>
                </a:solidFill>
              </a:rPr>
              <a:t>°</a:t>
            </a:r>
            <a:r>
              <a:rPr lang="ro-RO" b="1">
                <a:solidFill>
                  <a:srgbClr val="33CC33"/>
                </a:solidFill>
              </a:rPr>
              <a:t> long. E</a:t>
            </a:r>
            <a:endParaRPr lang="ru-RU">
              <a:solidFill>
                <a:srgbClr val="33CC33"/>
              </a:solidFill>
            </a:endParaRPr>
          </a:p>
        </p:txBody>
      </p:sp>
      <p:sp>
        <p:nvSpPr>
          <p:cNvPr id="53530" name="Text Box 282"/>
          <p:cNvSpPr txBox="1">
            <a:spLocks noChangeArrowheads="1"/>
          </p:cNvSpPr>
          <p:nvPr/>
        </p:nvSpPr>
        <p:spPr bwMode="auto">
          <a:xfrm>
            <a:off x="3132138" y="3284538"/>
            <a:ext cx="1025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b="1">
                <a:solidFill>
                  <a:srgbClr val="33CC33"/>
                </a:solidFill>
              </a:rPr>
              <a:t>1</a:t>
            </a:r>
            <a:r>
              <a:rPr lang="en-US" b="1">
                <a:solidFill>
                  <a:srgbClr val="33CC33"/>
                </a:solidFill>
              </a:rPr>
              <a:t>°</a:t>
            </a:r>
            <a:r>
              <a:rPr lang="ro-RO" b="1">
                <a:solidFill>
                  <a:srgbClr val="33CC33"/>
                </a:solidFill>
              </a:rPr>
              <a:t> lat. N</a:t>
            </a:r>
            <a:endParaRPr lang="ru-RU" b="1">
              <a:solidFill>
                <a:srgbClr val="33CC33"/>
              </a:solidFill>
            </a:endParaRPr>
          </a:p>
        </p:txBody>
      </p:sp>
      <p:sp>
        <p:nvSpPr>
          <p:cNvPr id="53531" name="Text Box 283"/>
          <p:cNvSpPr txBox="1">
            <a:spLocks noChangeArrowheads="1"/>
          </p:cNvSpPr>
          <p:nvPr/>
        </p:nvSpPr>
        <p:spPr bwMode="auto">
          <a:xfrm>
            <a:off x="5867400" y="3357563"/>
            <a:ext cx="1482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b="1">
                <a:solidFill>
                  <a:srgbClr val="33CC33"/>
                </a:solidFill>
              </a:rPr>
              <a:t>104</a:t>
            </a:r>
            <a:r>
              <a:rPr lang="en-US" b="1">
                <a:solidFill>
                  <a:srgbClr val="33CC33"/>
                </a:solidFill>
              </a:rPr>
              <a:t>°</a:t>
            </a:r>
            <a:r>
              <a:rPr lang="ro-RO" b="1">
                <a:solidFill>
                  <a:srgbClr val="33CC33"/>
                </a:solidFill>
              </a:rPr>
              <a:t> long. E</a:t>
            </a:r>
            <a:endParaRPr lang="ru-RU">
              <a:solidFill>
                <a:srgbClr val="33CC33"/>
              </a:solidFill>
            </a:endParaRPr>
          </a:p>
        </p:txBody>
      </p:sp>
      <p:sp>
        <p:nvSpPr>
          <p:cNvPr id="53532" name="Text Box 284"/>
          <p:cNvSpPr txBox="1">
            <a:spLocks noChangeArrowheads="1"/>
          </p:cNvSpPr>
          <p:nvPr/>
        </p:nvSpPr>
        <p:spPr bwMode="auto">
          <a:xfrm>
            <a:off x="3419475" y="42926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b="1">
                <a:solidFill>
                  <a:srgbClr val="33CC33"/>
                </a:solidFill>
              </a:rPr>
              <a:t>38</a:t>
            </a:r>
            <a:r>
              <a:rPr lang="en-US" b="1">
                <a:solidFill>
                  <a:srgbClr val="33CC33"/>
                </a:solidFill>
              </a:rPr>
              <a:t>°</a:t>
            </a:r>
            <a:r>
              <a:rPr lang="ro-RO" b="1">
                <a:solidFill>
                  <a:srgbClr val="33CC33"/>
                </a:solidFill>
              </a:rPr>
              <a:t> lat. N</a:t>
            </a:r>
            <a:endParaRPr lang="ru-RU">
              <a:solidFill>
                <a:srgbClr val="33CC33"/>
              </a:solidFill>
            </a:endParaRPr>
          </a:p>
        </p:txBody>
      </p:sp>
      <p:sp>
        <p:nvSpPr>
          <p:cNvPr id="53533" name="Text Box 285"/>
          <p:cNvSpPr txBox="1">
            <a:spLocks noChangeArrowheads="1"/>
          </p:cNvSpPr>
          <p:nvPr/>
        </p:nvSpPr>
        <p:spPr bwMode="auto">
          <a:xfrm>
            <a:off x="5795963" y="4221163"/>
            <a:ext cx="1228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b="1">
                <a:solidFill>
                  <a:srgbClr val="33CC33"/>
                </a:solidFill>
              </a:rPr>
              <a:t>9</a:t>
            </a:r>
            <a:r>
              <a:rPr lang="en-US" b="1">
                <a:solidFill>
                  <a:srgbClr val="33CC33"/>
                </a:solidFill>
              </a:rPr>
              <a:t>°</a:t>
            </a:r>
            <a:r>
              <a:rPr lang="ro-RO" b="1">
                <a:solidFill>
                  <a:srgbClr val="33CC33"/>
                </a:solidFill>
              </a:rPr>
              <a:t> long. V</a:t>
            </a:r>
            <a:endParaRPr lang="ru-RU">
              <a:solidFill>
                <a:srgbClr val="33CC33"/>
              </a:solidFill>
            </a:endParaRPr>
          </a:p>
        </p:txBody>
      </p:sp>
      <p:sp>
        <p:nvSpPr>
          <p:cNvPr id="53534" name="Text Box 286"/>
          <p:cNvSpPr txBox="1">
            <a:spLocks noChangeArrowheads="1"/>
          </p:cNvSpPr>
          <p:nvPr/>
        </p:nvSpPr>
        <p:spPr bwMode="auto">
          <a:xfrm>
            <a:off x="3059113" y="50847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b="1">
                <a:solidFill>
                  <a:srgbClr val="33CC33"/>
                </a:solidFill>
              </a:rPr>
              <a:t>66</a:t>
            </a:r>
            <a:r>
              <a:rPr lang="en-US" b="1">
                <a:solidFill>
                  <a:srgbClr val="33CC33"/>
                </a:solidFill>
              </a:rPr>
              <a:t>°</a:t>
            </a:r>
            <a:r>
              <a:rPr lang="ro-RO" b="1">
                <a:solidFill>
                  <a:srgbClr val="33CC33"/>
                </a:solidFill>
              </a:rPr>
              <a:t> lat. N</a:t>
            </a:r>
            <a:endParaRPr lang="ru-RU">
              <a:solidFill>
                <a:srgbClr val="33CC33"/>
              </a:solidFill>
            </a:endParaRPr>
          </a:p>
        </p:txBody>
      </p:sp>
      <p:sp>
        <p:nvSpPr>
          <p:cNvPr id="53535" name="Text Box 287"/>
          <p:cNvSpPr txBox="1">
            <a:spLocks noChangeArrowheads="1"/>
          </p:cNvSpPr>
          <p:nvPr/>
        </p:nvSpPr>
        <p:spPr bwMode="auto">
          <a:xfrm>
            <a:off x="5724525" y="5013325"/>
            <a:ext cx="1482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b="1">
                <a:solidFill>
                  <a:srgbClr val="33CC33"/>
                </a:solidFill>
              </a:rPr>
              <a:t>170</a:t>
            </a:r>
            <a:r>
              <a:rPr lang="en-US" b="1">
                <a:solidFill>
                  <a:srgbClr val="33CC33"/>
                </a:solidFill>
              </a:rPr>
              <a:t>°</a:t>
            </a:r>
            <a:r>
              <a:rPr lang="ro-RO" b="1">
                <a:solidFill>
                  <a:srgbClr val="33CC33"/>
                </a:solidFill>
              </a:rPr>
              <a:t> long. V</a:t>
            </a:r>
            <a:endParaRPr lang="ru-RU" b="1">
              <a:solidFill>
                <a:srgbClr val="33CC33"/>
              </a:solidFill>
            </a:endParaRPr>
          </a:p>
        </p:txBody>
      </p:sp>
      <p:sp>
        <p:nvSpPr>
          <p:cNvPr id="29745" name="Rectangle 2"/>
          <p:cNvSpPr>
            <a:spLocks/>
          </p:cNvSpPr>
          <p:nvPr/>
        </p:nvSpPr>
        <p:spPr bwMode="auto">
          <a:xfrm>
            <a:off x="3132138" y="0"/>
            <a:ext cx="21605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o-RO" sz="4000" b="1">
                <a:solidFill>
                  <a:srgbClr val="FF0000"/>
                </a:solidFill>
                <a:latin typeface="Calibri" pitchFamily="34" charset="0"/>
              </a:rPr>
              <a:t>Runda IV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4" grpId="0" animBg="1"/>
      <p:bldP spid="53528" grpId="0"/>
      <p:bldP spid="53529" grpId="0"/>
      <p:bldP spid="53530" grpId="0"/>
      <p:bldP spid="53531" grpId="0"/>
      <p:bldP spid="53532" grpId="0"/>
      <p:bldP spid="53533" grpId="0"/>
      <p:bldP spid="53534" grpId="0"/>
      <p:bldP spid="535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952500"/>
            <a:ext cx="9145588" cy="5905500"/>
          </a:xfrm>
          <a:ln w="28575">
            <a:solidFill>
              <a:srgbClr val="0070C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364163" y="1989138"/>
            <a:ext cx="1295400" cy="533400"/>
          </a:xfrm>
          <a:prstGeom prst="round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7</a:t>
            </a:r>
            <a:r>
              <a:rPr lang="ro-RO" sz="1600" b="1">
                <a:solidFill>
                  <a:srgbClr val="000000"/>
                </a:solidFill>
                <a:cs typeface="Arial" charset="0"/>
              </a:rPr>
              <a:t>7</a:t>
            </a:r>
            <a:r>
              <a:rPr lang="ru-RU" sz="1600" b="1">
                <a:solidFill>
                  <a:srgbClr val="000000"/>
                </a:solidFill>
                <a:cs typeface="Arial" charset="0"/>
              </a:rPr>
              <a:t>°</a:t>
            </a:r>
            <a:r>
              <a:rPr lang="ro-RO" sz="1600" b="1">
                <a:solidFill>
                  <a:srgbClr val="000000"/>
                </a:solidFill>
                <a:cs typeface="Arial" charset="0"/>
              </a:rPr>
              <a:t> lat. N</a:t>
            </a:r>
            <a:endParaRPr lang="ru-RU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88" y="4292600"/>
            <a:ext cx="4600575" cy="1000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b="1">
                <a:solidFill>
                  <a:srgbClr val="000000"/>
                </a:solidFill>
                <a:cs typeface="Arial" charset="0"/>
              </a:rPr>
              <a:t>77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°</a:t>
            </a:r>
            <a:r>
              <a:rPr lang="ro-RO" b="1">
                <a:solidFill>
                  <a:srgbClr val="000000"/>
                </a:solidFill>
                <a:cs typeface="Arial" charset="0"/>
              </a:rPr>
              <a:t> - 8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°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69°</a:t>
            </a:r>
            <a:r>
              <a:rPr lang="ru-RU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(1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°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pe meridian = 111 km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)</a:t>
            </a:r>
            <a:endParaRPr lang="en-US" b="1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69° </a:t>
            </a:r>
            <a:r>
              <a:rPr lang="en-US" b="1">
                <a:solidFill>
                  <a:srgbClr val="000000"/>
                </a:solidFill>
                <a:cs typeface="Arial" charset="0"/>
                <a:sym typeface="Wingdings 2" pitchFamily="18" charset="2"/>
              </a:rPr>
              <a:t> 111 km = 7659 km</a:t>
            </a:r>
            <a:r>
              <a:rPr lang="ru-RU">
                <a:solidFill>
                  <a:srgbClr val="000000"/>
                </a:solidFill>
                <a:latin typeface="Verdana" pitchFamily="34" charset="0"/>
                <a:cs typeface="Arial" charset="0"/>
              </a:rPr>
              <a:t>  </a:t>
            </a:r>
            <a:endParaRPr lang="ru-RU">
              <a:solidFill>
                <a:srgbClr val="000000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525" y="5734050"/>
            <a:ext cx="1071563" cy="541338"/>
          </a:xfrm>
          <a:prstGeom prst="round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>
                <a:solidFill>
                  <a:srgbClr val="000000"/>
                </a:solidFill>
                <a:cs typeface="Arial" charset="0"/>
              </a:rPr>
              <a:t>8</a:t>
            </a:r>
            <a:r>
              <a:rPr lang="ru-RU" sz="1600" b="1">
                <a:solidFill>
                  <a:srgbClr val="000000"/>
                </a:solidFill>
                <a:cs typeface="Arial" charset="0"/>
              </a:rPr>
              <a:t>°</a:t>
            </a:r>
            <a:r>
              <a:rPr lang="ro-RO" sz="1600" b="1">
                <a:solidFill>
                  <a:srgbClr val="000000"/>
                </a:solidFill>
                <a:cs typeface="Arial" charset="0"/>
              </a:rPr>
              <a:t> lat. N</a:t>
            </a:r>
            <a:endParaRPr lang="ru-RU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743075" y="136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6" name="Rectangle 9"/>
          <p:cNvSpPr>
            <a:spLocks/>
          </p:cNvSpPr>
          <p:nvPr/>
        </p:nvSpPr>
        <p:spPr bwMode="auto">
          <a:xfrm>
            <a:off x="468313" y="1889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o-RO" sz="4000" b="1">
                <a:latin typeface="Calibri" pitchFamily="34" charset="0"/>
              </a:rPr>
              <a:t>Runda </a:t>
            </a:r>
            <a:r>
              <a:rPr lang="en-US" sz="4000" b="1">
                <a:latin typeface="Calibri" pitchFamily="34" charset="0"/>
              </a:rPr>
              <a:t>V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2824163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8" name="Rectangle 11"/>
          <p:cNvSpPr>
            <a:spLocks/>
          </p:cNvSpPr>
          <p:nvPr/>
        </p:nvSpPr>
        <p:spPr bwMode="auto">
          <a:xfrm>
            <a:off x="395288" y="549275"/>
            <a:ext cx="7427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 i="1">
                <a:latin typeface="Times New Roman" pitchFamily="18" charset="0"/>
              </a:rPr>
              <a:t>Des</a:t>
            </a:r>
            <a:r>
              <a:rPr lang="ro-RO" sz="2400" b="1" i="1">
                <a:latin typeface="Times New Roman" pitchFamily="18" charset="0"/>
              </a:rPr>
              <a:t>făşurarea continentului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57370" name="Freeform 26"/>
          <p:cNvSpPr>
            <a:spLocks/>
          </p:cNvSpPr>
          <p:nvPr/>
        </p:nvSpPr>
        <p:spPr bwMode="auto">
          <a:xfrm>
            <a:off x="5219700" y="2205038"/>
            <a:ext cx="355600" cy="4175125"/>
          </a:xfrm>
          <a:custGeom>
            <a:avLst/>
            <a:gdLst>
              <a:gd name="T0" fmla="*/ 0 w 224"/>
              <a:gd name="T1" fmla="*/ 0 h 2630"/>
              <a:gd name="T2" fmla="*/ 2147483647 w 224"/>
              <a:gd name="T3" fmla="*/ 2147483647 h 2630"/>
              <a:gd name="T4" fmla="*/ 0 60000 65536"/>
              <a:gd name="T5" fmla="*/ 0 60000 65536"/>
              <a:gd name="T6" fmla="*/ 0 w 224"/>
              <a:gd name="T7" fmla="*/ 0 h 2630"/>
              <a:gd name="T8" fmla="*/ 224 w 224"/>
              <a:gd name="T9" fmla="*/ 2630 h 26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" h="2630">
                <a:moveTo>
                  <a:pt x="0" y="0"/>
                </a:moveTo>
                <a:lnTo>
                  <a:pt x="224" y="263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Text Box 27"/>
          <p:cNvSpPr txBox="1">
            <a:spLocks noChangeArrowheads="1"/>
          </p:cNvSpPr>
          <p:nvPr/>
        </p:nvSpPr>
        <p:spPr bwMode="auto">
          <a:xfrm>
            <a:off x="250825" y="1196975"/>
            <a:ext cx="735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r>
              <a:rPr lang="ro-RO" b="1"/>
              <a:t>e la nord la sud, în kilometri şi grade, pe meridianul 105</a:t>
            </a:r>
            <a:r>
              <a:rPr lang="en-US" b="1"/>
              <a:t>°</a:t>
            </a:r>
            <a:r>
              <a:rPr lang="ro-RO" b="1"/>
              <a:t> long. E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573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52500"/>
            <a:ext cx="9145588" cy="5905500"/>
          </a:xfrm>
          <a:ln w="28575">
            <a:solidFill>
              <a:srgbClr val="0070C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79388" y="3284538"/>
            <a:ext cx="1295400" cy="533400"/>
          </a:xfrm>
          <a:prstGeom prst="round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o-RO" sz="1600" b="1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ru-RU" sz="1600" b="1">
                <a:solidFill>
                  <a:srgbClr val="000000"/>
                </a:solidFill>
                <a:cs typeface="Arial" charset="0"/>
              </a:rPr>
              <a:t>°</a:t>
            </a:r>
            <a:r>
              <a:rPr lang="ro-RO" sz="1600" b="1">
                <a:solidFill>
                  <a:srgbClr val="000000"/>
                </a:solidFill>
                <a:cs typeface="Arial" charset="0"/>
              </a:rPr>
              <a:t> l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ong</a:t>
            </a:r>
            <a:r>
              <a:rPr lang="ro-RO" sz="1600" b="1">
                <a:solidFill>
                  <a:srgbClr val="000000"/>
                </a:solidFill>
                <a:cs typeface="Arial" charset="0"/>
              </a:rPr>
              <a:t>.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V</a:t>
            </a:r>
            <a:endParaRPr lang="ru-RU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313" y="5229225"/>
            <a:ext cx="4600575" cy="1000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140°</a:t>
            </a:r>
            <a:r>
              <a:rPr lang="ro-RO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+</a:t>
            </a:r>
            <a:r>
              <a:rPr lang="ro-RO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ro-RO" b="1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°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14</a:t>
            </a:r>
            <a:r>
              <a:rPr lang="ro-RO" b="1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°</a:t>
            </a:r>
            <a:r>
              <a:rPr lang="ru-RU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(1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°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pe paralel</a:t>
            </a:r>
            <a:r>
              <a:rPr lang="ro-RO" b="1">
                <a:solidFill>
                  <a:srgbClr val="000000"/>
                </a:solidFill>
                <a:cs typeface="Arial" charset="0"/>
              </a:rPr>
              <a:t>ă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 = </a:t>
            </a:r>
            <a:r>
              <a:rPr lang="ro-RO" b="1">
                <a:solidFill>
                  <a:srgbClr val="000000"/>
                </a:solidFill>
                <a:cs typeface="Arial" charset="0"/>
              </a:rPr>
              <a:t>71,6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 km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)</a:t>
            </a:r>
            <a:endParaRPr lang="en-US" b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o-RO" b="1">
                <a:solidFill>
                  <a:srgbClr val="000000"/>
                </a:solidFill>
                <a:cs typeface="Arial" charset="0"/>
              </a:rPr>
              <a:t>143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° </a:t>
            </a:r>
            <a:r>
              <a:rPr lang="en-US" b="1">
                <a:solidFill>
                  <a:srgbClr val="000000"/>
                </a:solidFill>
                <a:cs typeface="Arial" charset="0"/>
                <a:sym typeface="Wingdings 2" pitchFamily="18" charset="2"/>
              </a:rPr>
              <a:t> </a:t>
            </a:r>
            <a:r>
              <a:rPr lang="ro-RO" b="1">
                <a:solidFill>
                  <a:srgbClr val="000000"/>
                </a:solidFill>
                <a:cs typeface="Arial" charset="0"/>
                <a:sym typeface="Wingdings 2" pitchFamily="18" charset="2"/>
              </a:rPr>
              <a:t>71,6</a:t>
            </a:r>
            <a:r>
              <a:rPr lang="en-US" b="1">
                <a:solidFill>
                  <a:srgbClr val="000000"/>
                </a:solidFill>
                <a:cs typeface="Arial" charset="0"/>
                <a:sym typeface="Wingdings 2" pitchFamily="18" charset="2"/>
              </a:rPr>
              <a:t> km = </a:t>
            </a:r>
            <a:r>
              <a:rPr lang="ro-RO" b="1">
                <a:solidFill>
                  <a:srgbClr val="000000"/>
                </a:solidFill>
                <a:cs typeface="Arial" charset="0"/>
                <a:sym typeface="Wingdings 2" pitchFamily="18" charset="2"/>
              </a:rPr>
              <a:t>10238,8</a:t>
            </a:r>
            <a:r>
              <a:rPr lang="en-US" b="1">
                <a:solidFill>
                  <a:srgbClr val="000000"/>
                </a:solidFill>
                <a:cs typeface="Arial" charset="0"/>
                <a:sym typeface="Wingdings 2" pitchFamily="18" charset="2"/>
              </a:rPr>
              <a:t> km</a:t>
            </a:r>
            <a:r>
              <a:rPr lang="ru-RU">
                <a:solidFill>
                  <a:srgbClr val="000000"/>
                </a:solidFill>
                <a:latin typeface="Verdana" pitchFamily="34" charset="0"/>
                <a:cs typeface="Arial" charset="0"/>
              </a:rPr>
              <a:t>  </a:t>
            </a:r>
            <a:endParaRPr lang="ru-RU">
              <a:solidFill>
                <a:srgbClr val="000000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588" y="3500438"/>
            <a:ext cx="1368425" cy="358775"/>
          </a:xfrm>
          <a:prstGeom prst="round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140</a:t>
            </a:r>
            <a:r>
              <a:rPr lang="ru-RU" sz="1600" b="1">
                <a:solidFill>
                  <a:srgbClr val="000000"/>
                </a:solidFill>
                <a:cs typeface="Arial" charset="0"/>
              </a:rPr>
              <a:t>°</a:t>
            </a:r>
            <a:r>
              <a:rPr lang="ro-RO" sz="1600" b="1">
                <a:solidFill>
                  <a:srgbClr val="000000"/>
                </a:solidFill>
                <a:cs typeface="Arial" charset="0"/>
              </a:rPr>
              <a:t> l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ong</a:t>
            </a:r>
            <a:r>
              <a:rPr lang="ro-RO" sz="1600" b="1">
                <a:solidFill>
                  <a:srgbClr val="000000"/>
                </a:solidFill>
                <a:cs typeface="Arial" charset="0"/>
              </a:rPr>
              <a:t>.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E</a:t>
            </a:r>
            <a:endParaRPr lang="ru-RU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743075" y="136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468313" y="1889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o-RO" sz="4000" b="1">
                <a:latin typeface="Calibri" pitchFamily="34" charset="0"/>
              </a:rPr>
              <a:t>Runda </a:t>
            </a:r>
            <a:r>
              <a:rPr lang="en-US" sz="4000" b="1">
                <a:latin typeface="Calibri" pitchFamily="34" charset="0"/>
              </a:rPr>
              <a:t>V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2824163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52" name="Rectangle 9"/>
          <p:cNvSpPr>
            <a:spLocks/>
          </p:cNvSpPr>
          <p:nvPr/>
        </p:nvSpPr>
        <p:spPr bwMode="auto">
          <a:xfrm>
            <a:off x="395288" y="549275"/>
            <a:ext cx="7427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 i="1">
                <a:latin typeface="Times New Roman" pitchFamily="18" charset="0"/>
              </a:rPr>
              <a:t>Des</a:t>
            </a:r>
            <a:r>
              <a:rPr lang="ro-RO" sz="2400" b="1" i="1">
                <a:latin typeface="Times New Roman" pitchFamily="18" charset="0"/>
              </a:rPr>
              <a:t>făşurarea continentului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59402" name="Freeform 10"/>
          <p:cNvSpPr>
            <a:spLocks/>
          </p:cNvSpPr>
          <p:nvPr/>
        </p:nvSpPr>
        <p:spPr bwMode="auto">
          <a:xfrm>
            <a:off x="819150" y="3906838"/>
            <a:ext cx="6176963" cy="142875"/>
          </a:xfrm>
          <a:custGeom>
            <a:avLst/>
            <a:gdLst>
              <a:gd name="T0" fmla="*/ 2147483647 w 3891"/>
              <a:gd name="T1" fmla="*/ 2147483647 h 90"/>
              <a:gd name="T2" fmla="*/ 0 w 3891"/>
              <a:gd name="T3" fmla="*/ 0 h 90"/>
              <a:gd name="T4" fmla="*/ 0 60000 65536"/>
              <a:gd name="T5" fmla="*/ 0 60000 65536"/>
              <a:gd name="T6" fmla="*/ 0 w 3891"/>
              <a:gd name="T7" fmla="*/ 0 h 90"/>
              <a:gd name="T8" fmla="*/ 3891 w 389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91" h="90">
                <a:moveTo>
                  <a:pt x="3891" y="90"/>
                </a:moveTo>
                <a:lnTo>
                  <a:pt x="0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250825" y="1196975"/>
            <a:ext cx="813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r>
              <a:rPr lang="ro-RO" b="1"/>
              <a:t>e la vest la est, în kilometri şi grade, pe paralela 50</a:t>
            </a:r>
            <a:r>
              <a:rPr lang="en-US" b="1"/>
              <a:t>°</a:t>
            </a:r>
            <a:r>
              <a:rPr lang="ro-RO" b="1"/>
              <a:t> lat. N (1</a:t>
            </a:r>
            <a:r>
              <a:rPr lang="en-US" b="1"/>
              <a:t>°</a:t>
            </a:r>
            <a:r>
              <a:rPr lang="ro-RO" b="1"/>
              <a:t> </a:t>
            </a:r>
            <a:r>
              <a:rPr lang="en-US" b="1"/>
              <a:t>= </a:t>
            </a:r>
            <a:r>
              <a:rPr lang="ro-RO" b="1"/>
              <a:t>71,6 km)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594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>
            <a:spLocks noChangeArrowheads="1"/>
          </p:cNvSpPr>
          <p:nvPr/>
        </p:nvSpPr>
        <p:spPr bwMode="auto">
          <a:xfrm>
            <a:off x="1743075" y="136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0" name="Rectangle 7"/>
          <p:cNvSpPr>
            <a:spLocks/>
          </p:cNvSpPr>
          <p:nvPr/>
        </p:nvSpPr>
        <p:spPr bwMode="auto">
          <a:xfrm>
            <a:off x="468313" y="1889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o-RO" sz="4000" b="1">
                <a:latin typeface="Calibri" pitchFamily="34" charset="0"/>
              </a:rPr>
              <a:t>Runda </a:t>
            </a:r>
            <a:r>
              <a:rPr lang="en-US" sz="4000" b="1">
                <a:latin typeface="Calibri" pitchFamily="34" charset="0"/>
              </a:rPr>
              <a:t>V</a:t>
            </a:r>
            <a:r>
              <a:rPr lang="ro-RO" sz="4000" b="1">
                <a:latin typeface="Calibri" pitchFamily="34" charset="0"/>
              </a:rPr>
              <a:t>I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2824163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2" name="Rectangle 9"/>
          <p:cNvSpPr>
            <a:spLocks/>
          </p:cNvSpPr>
          <p:nvPr/>
        </p:nvSpPr>
        <p:spPr bwMode="auto">
          <a:xfrm>
            <a:off x="179388" y="549275"/>
            <a:ext cx="74279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2400" b="1" i="1">
                <a:latin typeface="Times New Roman" pitchFamily="18" charset="0"/>
              </a:rPr>
              <a:t>Recunoaşte elementele geografice</a:t>
            </a:r>
            <a:endParaRPr lang="ru-RU" sz="2400" b="1" i="1">
              <a:latin typeface="Times New Roman" pitchFamily="18" charset="0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43211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1042988" y="4581525"/>
            <a:ext cx="261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Peninsula India</a:t>
            </a:r>
            <a:endParaRPr lang="ru-RU" sz="2000" b="1"/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508625" y="4724400"/>
            <a:ext cx="2613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Peninsula Kamceatka</a:t>
            </a:r>
            <a:endParaRPr lang="ru-RU" sz="2000" b="1"/>
          </a:p>
        </p:txBody>
      </p:sp>
      <p:pic>
        <p:nvPicPr>
          <p:cNvPr id="24584" name="Picture 26" descr="Картинки по запросу peninsula kamcea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125538"/>
            <a:ext cx="1905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3" grpId="1"/>
      <p:bldP spid="6146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Картинки по запросу peninsula ibe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96081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7" descr="Картинки по запросу marea neag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350"/>
            <a:ext cx="42481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827088" y="3068638"/>
            <a:ext cx="2271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Peninsula Iberic</a:t>
            </a:r>
            <a:r>
              <a:rPr lang="ro-RO" sz="2000" b="1"/>
              <a:t>ă</a:t>
            </a:r>
            <a:endParaRPr lang="ru-RU" sz="2000" b="1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364163" y="3068638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/>
              <a:t>Marea Neagră</a:t>
            </a:r>
            <a:endParaRPr lang="ru-RU" sz="2000" b="1"/>
          </a:p>
        </p:txBody>
      </p:sp>
      <p:pic>
        <p:nvPicPr>
          <p:cNvPr id="25605" name="Picture 11" descr="Картинки по запросу insula saha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500438"/>
            <a:ext cx="36718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500438"/>
            <a:ext cx="3671887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1042988" y="6237288"/>
            <a:ext cx="1890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o-RO" sz="2000" b="1"/>
              <a:t>I</a:t>
            </a:r>
            <a:r>
              <a:rPr lang="en-US" sz="2000" b="1"/>
              <a:t>nsula </a:t>
            </a:r>
            <a:r>
              <a:rPr lang="ro-RO" sz="2000" b="1"/>
              <a:t>Sahalin</a:t>
            </a:r>
            <a:endParaRPr lang="ru-RU" sz="2000" b="1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795963" y="6165850"/>
            <a:ext cx="224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Peninsula </a:t>
            </a:r>
            <a:r>
              <a:rPr lang="ro-RO" sz="2000" b="1"/>
              <a:t>Arabia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3" grpId="0"/>
      <p:bldP spid="62477" grpId="0"/>
      <p:bldP spid="624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4" descr="m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857875" y="1052513"/>
            <a:ext cx="1806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Bookman Old Style" pitchFamily="18" charset="0"/>
              </a:rPr>
              <a:t>Eurasia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Bookman Old Style" pitchFamily="18" charset="0"/>
              </a:rPr>
              <a:t>54,9 mil. km²</a:t>
            </a:r>
            <a:endParaRPr lang="ru-RU" b="1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b="1">
              <a:latin typeface="Bookman Old Style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211638" y="2565400"/>
            <a:ext cx="18002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Africa</a:t>
            </a:r>
            <a:endParaRPr lang="ru-RU" b="1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ru-RU" b="1">
                <a:latin typeface="Bookman Old Style" pitchFamily="18" charset="0"/>
              </a:rPr>
              <a:t>30,3 </a:t>
            </a:r>
            <a:r>
              <a:rPr lang="en-US" b="1">
                <a:latin typeface="Bookman Old Style" pitchFamily="18" charset="0"/>
              </a:rPr>
              <a:t>mil.km²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55650" y="981075"/>
            <a:ext cx="2303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America de Nord</a:t>
            </a:r>
            <a:endParaRPr lang="ru-RU" b="1"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>
                <a:latin typeface="Bookman Old Style" pitchFamily="18" charset="0"/>
              </a:rPr>
              <a:t>24</a:t>
            </a:r>
            <a:r>
              <a:rPr lang="en-US" b="1">
                <a:latin typeface="Bookman Old Style" pitchFamily="18" charset="0"/>
              </a:rPr>
              <a:t>,7 mil. km</a:t>
            </a:r>
            <a:r>
              <a:rPr lang="en-US" sz="2000" b="1">
                <a:latin typeface="Bookman Old Style" pitchFamily="18" charset="0"/>
              </a:rPr>
              <a:t>²</a:t>
            </a:r>
            <a:endParaRPr lang="en-US" b="1">
              <a:latin typeface="Bookman Old Style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908175" y="3429000"/>
            <a:ext cx="23034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America de Sud</a:t>
            </a:r>
            <a:endParaRPr lang="ru-RU" b="1"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18,0 mil. km²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211638" y="6078538"/>
            <a:ext cx="32400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Bookman Old Style" pitchFamily="18" charset="0"/>
              </a:rPr>
              <a:t>Antarctida</a:t>
            </a:r>
            <a:r>
              <a:rPr lang="ru-RU" b="1">
                <a:solidFill>
                  <a:srgbClr val="000000"/>
                </a:solidFill>
                <a:latin typeface="Bookman Old Style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Bookman Old Style" pitchFamily="18" charset="0"/>
              </a:rPr>
              <a:t>14 mil. km²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019925" y="4076700"/>
            <a:ext cx="17287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Australia</a:t>
            </a:r>
            <a:endParaRPr lang="ru-RU" b="1"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7,6 mil. km²</a:t>
            </a:r>
            <a:r>
              <a:rPr lang="ru-RU" b="1"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51207" grpId="0"/>
      <p:bldP spid="51208" grpId="0"/>
      <p:bldP spid="51209" grpId="0"/>
      <p:bldP spid="512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2000px-Scandinavia_location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34591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AutoShape 7" descr="Картинки по запросу peninsula apenin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19" name="AutoShape 9" descr="Картинки по запросу peninsula apenin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8" name="Picture 10" descr="300px-It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33375"/>
            <a:ext cx="32781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827088" y="4868863"/>
            <a:ext cx="307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Peninsula Scandinavic</a:t>
            </a:r>
            <a:r>
              <a:rPr lang="ro-RO" sz="2000" b="1"/>
              <a:t>ă</a:t>
            </a:r>
            <a:endParaRPr lang="ru-RU" sz="2000" b="1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5580063" y="4868863"/>
            <a:ext cx="245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Peninsula </a:t>
            </a:r>
            <a:r>
              <a:rPr lang="ro-RO" sz="2000" b="1"/>
              <a:t>Apenină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/>
      <p:bldP spid="6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95288" y="836613"/>
            <a:ext cx="7427912" cy="460375"/>
          </a:xfrm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ro-RO" sz="2400" b="1" i="1" smtClean="0">
                <a:latin typeface="Times New Roman" pitchFamily="18" charset="0"/>
              </a:rPr>
              <a:t>Poziţia fizico-geografică a Eurasiei (PFG)</a:t>
            </a:r>
            <a:endParaRPr lang="ru-RU" sz="2400" b="1" i="1" smtClean="0">
              <a:latin typeface="Times New Roman" pitchFamily="18" charset="0"/>
            </a:endParaRPr>
          </a:p>
        </p:txBody>
      </p:sp>
      <p:graphicFrame>
        <p:nvGraphicFramePr>
          <p:cNvPr id="35897" name="Group 57"/>
          <p:cNvGraphicFramePr>
            <a:graphicFrameLocks noGrp="1"/>
          </p:cNvGraphicFramePr>
          <p:nvPr>
            <p:ph sz="half" idx="4294967295"/>
          </p:nvPr>
        </p:nvGraphicFramePr>
        <p:xfrm>
          <a:off x="611188" y="1600200"/>
          <a:ext cx="8075612" cy="4568191"/>
        </p:xfrm>
        <a:graphic>
          <a:graphicData uri="http://schemas.openxmlformats.org/drawingml/2006/table">
            <a:tbl>
              <a:tblPr/>
              <a:tblGrid>
                <a:gridCol w="865187"/>
                <a:gridCol w="1511300"/>
                <a:gridCol w="3240088"/>
                <a:gridCol w="2459037"/>
              </a:tblGrid>
              <a:tr h="2809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Criterii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Caracteristici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Consecinţe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Poziţia faţă de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Ecuator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Meridianul 0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Tropicul Racului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Cercul polar de Nord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Oceane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 continente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Zonele termice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Concluzie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3059113" y="191611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200" b="1">
                <a:latin typeface="Times New Roman" pitchFamily="18" charset="0"/>
              </a:rPr>
              <a:t>Se </a:t>
            </a:r>
            <a:r>
              <a:rPr lang="ro-RO" sz="1200" b="1">
                <a:latin typeface="Times New Roman" pitchFamily="18" charset="0"/>
              </a:rPr>
              <a:t>găseşte în întregime în emisfera nordică, cu excepţia unor insule din partea sudică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2987675" y="249237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1200" b="1">
                <a:latin typeface="Times New Roman" pitchFamily="18" charset="0"/>
              </a:rPr>
              <a:t>Se află în partea estică, cu excepţia pen. Iberice şi pen. Ciukotsk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2916238" y="3141663"/>
            <a:ext cx="324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200" b="1">
                <a:latin typeface="Times New Roman" pitchFamily="18" charset="0"/>
              </a:rPr>
              <a:t>Este traversată de Tropicul de Nord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2987675" y="3644900"/>
            <a:ext cx="287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200" b="1">
                <a:latin typeface="Times New Roman" pitchFamily="18" charset="0"/>
              </a:rPr>
              <a:t>Traversată de Cercul Polar de Nord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26680" name="Text Box 56"/>
          <p:cNvSpPr txBox="1">
            <a:spLocks noChangeArrowheads="1"/>
          </p:cNvSpPr>
          <p:nvPr/>
        </p:nvSpPr>
        <p:spPr bwMode="auto">
          <a:xfrm>
            <a:off x="3059113" y="400526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200" b="1">
                <a:latin typeface="Times New Roman" pitchFamily="18" charset="0"/>
              </a:rPr>
              <a:t>Este scăldată de toate cele patru oceane: Artic, Atlantic, Pacific şi Indian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26682" name="Text Box 58"/>
          <p:cNvSpPr txBox="1">
            <a:spLocks noChangeArrowheads="1"/>
          </p:cNvSpPr>
          <p:nvPr/>
        </p:nvSpPr>
        <p:spPr bwMode="auto">
          <a:xfrm>
            <a:off x="2987675" y="4581525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200" b="1">
                <a:latin typeface="Times New Roman" pitchFamily="18" charset="0"/>
              </a:rPr>
              <a:t>Se mărgineşte cu trei continente: Africa, America de Nord, Australia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2987675" y="5084763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200" b="1">
                <a:latin typeface="Times New Roman" pitchFamily="18" charset="0"/>
              </a:rPr>
              <a:t>Cuprinde toate zonele climatice ale emisferei de nord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2987675" y="5589588"/>
            <a:ext cx="3311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latin typeface="Times New Roman" pitchFamily="18" charset="0"/>
              </a:rPr>
              <a:t>Poziția fizico-geografică a Eurasiei este favorabilă, determină o varietate mare a</a:t>
            </a:r>
            <a:r>
              <a:rPr lang="ro-RO" sz="1200" b="1">
                <a:latin typeface="Times New Roman" pitchFamily="18" charset="0"/>
              </a:rPr>
              <a:t> </a:t>
            </a:r>
            <a:r>
              <a:rPr lang="ru-RU" sz="1200" b="1">
                <a:latin typeface="Times New Roman" pitchFamily="18" charset="0"/>
              </a:rPr>
              <a:t>componentelor naturii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2" grpId="0"/>
      <p:bldP spid="26677" grpId="0"/>
      <p:bldP spid="26678" grpId="0"/>
      <p:bldP spid="26679" grpId="0"/>
      <p:bldP spid="26680" grpId="0"/>
      <p:bldP spid="26682" grpId="0"/>
      <p:bldP spid="26683" grpId="0"/>
      <p:bldP spid="358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8388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555875" y="6207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b="1"/>
              <a:t>Eurasia </a:t>
            </a:r>
            <a:endParaRPr lang="ru-RU" b="1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5076825" y="62071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b="1"/>
              <a:t>America de Nord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14" name="Group 154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837115"/>
        </p:xfrm>
        <a:graphic>
          <a:graphicData uri="http://schemas.openxmlformats.org/drawingml/2006/table">
            <a:tbl>
              <a:tblPr/>
              <a:tblGrid>
                <a:gridCol w="3819525">
                  <a:extLst>
                    <a:ext uri="{9D8B030D-6E8A-4147-A177-3AD203B41FA5}"/>
                  </a:extLst>
                </a:gridCol>
                <a:gridCol w="452438">
                  <a:extLst>
                    <a:ext uri="{9D8B030D-6E8A-4147-A177-3AD203B41FA5}"/>
                  </a:extLst>
                </a:gridCol>
                <a:gridCol w="3957637">
                  <a:extLst>
                    <a:ext uri="{9D8B030D-6E8A-4147-A177-3AD203B41FA5}"/>
                  </a:extLst>
                </a:gridCol>
              </a:tblGrid>
              <a:tr h="72231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Poziţia fizico-geografică a Eurasiei</a:t>
                      </a:r>
                      <a:endParaRPr kumimoji="0" lang="ro-RO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34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Avantaje</a:t>
                      </a:r>
                      <a:endParaRPr kumimoji="0" lang="ro-RO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Dezavantaje</a:t>
                      </a:r>
                      <a:endParaRPr kumimoji="0" lang="ro-RO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92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8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14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14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6708" name="Text Box 148"/>
          <p:cNvSpPr txBox="1">
            <a:spLocks noChangeArrowheads="1"/>
          </p:cNvSpPr>
          <p:nvPr/>
        </p:nvSpPr>
        <p:spPr bwMode="auto">
          <a:xfrm>
            <a:off x="755650" y="2924175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Situată în cele patru emisfere</a:t>
            </a:r>
            <a:endParaRPr lang="ru-RU"/>
          </a:p>
        </p:txBody>
      </p: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900113" y="36449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Scăldată de toate oceanele</a:t>
            </a:r>
            <a:endParaRPr lang="ru-RU"/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539750" y="4365625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/>
              <a:t>Cuprinsă de aproape toate tipurile de climă</a:t>
            </a:r>
            <a:endParaRPr lang="ru-RU"/>
          </a:p>
        </p:txBody>
      </p:sp>
      <p:sp>
        <p:nvSpPr>
          <p:cNvPr id="66711" name="Text Box 151"/>
          <p:cNvSpPr txBox="1">
            <a:spLocks noChangeArrowheads="1"/>
          </p:cNvSpPr>
          <p:nvPr/>
        </p:nvSpPr>
        <p:spPr bwMode="auto">
          <a:xfrm>
            <a:off x="539750" y="54451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/>
              <a:t>Linia ţărmului puternic fragmentată</a:t>
            </a:r>
            <a:endParaRPr lang="ru-RU"/>
          </a:p>
        </p:txBody>
      </p:sp>
      <p:sp>
        <p:nvSpPr>
          <p:cNvPr id="66712" name="Text Box 152"/>
          <p:cNvSpPr txBox="1">
            <a:spLocks noChangeArrowheads="1"/>
          </p:cNvSpPr>
          <p:nvPr/>
        </p:nvSpPr>
        <p:spPr bwMode="auto">
          <a:xfrm>
            <a:off x="4787900" y="2708275"/>
            <a:ext cx="3816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/>
              <a:t>O parte mare din teritoriu situat în partea de nord unde este slab populată</a:t>
            </a:r>
            <a:endParaRPr lang="ru-RU"/>
          </a:p>
        </p:txBody>
      </p:sp>
      <p:sp>
        <p:nvSpPr>
          <p:cNvPr id="66713" name="Text Box 153"/>
          <p:cNvSpPr txBox="1">
            <a:spLocks noChangeArrowheads="1"/>
          </p:cNvSpPr>
          <p:nvPr/>
        </p:nvSpPr>
        <p:spPr bwMode="auto">
          <a:xfrm>
            <a:off x="4787900" y="3644900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/>
              <a:t>Prezenţa cutremurilor puternice şi a vulcanilor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08" grpId="0"/>
      <p:bldP spid="66709" grpId="0"/>
      <p:bldP spid="66710" grpId="0"/>
      <p:bldP spid="66711" grpId="0"/>
      <p:bldP spid="66712" grpId="0"/>
      <p:bldP spid="667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468313" y="6021388"/>
            <a:ext cx="8229600" cy="504825"/>
          </a:xfrm>
        </p:spPr>
        <p:txBody>
          <a:bodyPr anchor="ctr"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o-RO" sz="2800" b="1" i="1" smtClean="0"/>
              <a:t>Exerciţiul 2 şi 4 pagina 45. </a:t>
            </a:r>
            <a:endParaRPr lang="ru-RU" sz="2800" b="1" i="1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86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4" descr="m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580063" y="1484313"/>
            <a:ext cx="26638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Bookman Old Style" pitchFamily="18" charset="0"/>
              </a:rPr>
              <a:t>Eurasia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Bookman Old Style" pitchFamily="18" charset="0"/>
              </a:rPr>
              <a:t>4,9 mlrd. locuitori</a:t>
            </a:r>
            <a:endParaRPr lang="ru-RU" b="1">
              <a:latin typeface="Bookman Old Style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51275" y="2565400"/>
            <a:ext cx="23764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Africa</a:t>
            </a:r>
            <a:endParaRPr lang="ru-RU" b="1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ru-RU" b="1">
                <a:latin typeface="Bookman Old Style" pitchFamily="18" charset="0"/>
              </a:rPr>
              <a:t>≈</a:t>
            </a:r>
            <a:r>
              <a:rPr lang="en-US" b="1">
                <a:latin typeface="Bookman Old Style" pitchFamily="18" charset="0"/>
              </a:rPr>
              <a:t> 1 mlrd. locuitori</a:t>
            </a:r>
            <a:endParaRPr lang="ru-RU" b="1">
              <a:latin typeface="Bookman Old Style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55650" y="981075"/>
            <a:ext cx="23034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America de Nord</a:t>
            </a:r>
            <a:endParaRPr lang="ru-RU" b="1"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550 mil. locuitori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692275" y="3429000"/>
            <a:ext cx="27352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America de Sud</a:t>
            </a:r>
            <a:endParaRPr lang="ru-RU" b="1"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≈ 364 mil. locuitori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284663" y="63087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Bookman Old Style" pitchFamily="18" charset="0"/>
              </a:rPr>
              <a:t>Antarctida</a:t>
            </a:r>
            <a:r>
              <a:rPr lang="ru-RU" b="1">
                <a:solidFill>
                  <a:srgbClr val="000000"/>
                </a:solidFill>
                <a:latin typeface="Bookman Old Style" pitchFamily="18" charset="0"/>
              </a:rPr>
              <a:t> </a:t>
            </a:r>
            <a:endParaRPr lang="en-US" b="1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480175" y="4149725"/>
            <a:ext cx="26638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Australia</a:t>
            </a:r>
            <a:endParaRPr lang="ru-RU" b="1"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Bookman Old Style" pitchFamily="18" charset="0"/>
              </a:rPr>
              <a:t>≈ 20 mil. locuitori</a:t>
            </a:r>
            <a:r>
              <a:rPr lang="ru-RU" b="1"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51207" grpId="0"/>
      <p:bldP spid="51208" grpId="0"/>
      <p:bldP spid="51209" grpId="0"/>
      <p:bldP spid="512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Гимала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336925"/>
            <a:ext cx="572452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6" descr="Джомолунгма (Эверес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38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5076825" y="0"/>
            <a:ext cx="4067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 </a:t>
            </a:r>
            <a:r>
              <a:rPr lang="ro-RO" sz="2400" b="1">
                <a:latin typeface="Times New Roman" pitchFamily="18" charset="0"/>
              </a:rPr>
              <a:t>Pe teritoriul continentului Eurasia se găseşte punctul cel mai înalt de pe Terra – Vîrful Chomolunga (Everest) din Munţii Himalaya cu </a:t>
            </a:r>
          </a:p>
          <a:p>
            <a:r>
              <a:rPr lang="ro-RO" sz="2400" b="1">
                <a:latin typeface="Times New Roman" pitchFamily="18" charset="0"/>
              </a:rPr>
              <a:t>altitudinea maximă </a:t>
            </a:r>
          </a:p>
          <a:p>
            <a:r>
              <a:rPr lang="ro-RO" sz="2400" b="1">
                <a:latin typeface="Times New Roman" pitchFamily="18" charset="0"/>
              </a:rPr>
              <a:t>de 8848 m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7094538" y="6461125"/>
            <a:ext cx="2049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2000" b="1">
                <a:solidFill>
                  <a:schemeClr val="bg1"/>
                </a:solidFill>
                <a:latin typeface="Times New Roman" pitchFamily="18" charset="0"/>
              </a:rPr>
              <a:t>Munţii Himalaya</a:t>
            </a:r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0" y="2492375"/>
            <a:ext cx="478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ro-RO" sz="2000" b="1">
                <a:solidFill>
                  <a:srgbClr val="000000"/>
                </a:solidFill>
                <a:latin typeface="Times New Roman" pitchFamily="18" charset="0"/>
              </a:rPr>
              <a:t>îrful Chomolunga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o-RO" sz="2000" b="1">
                <a:solidFill>
                  <a:srgbClr val="000000"/>
                </a:solidFill>
                <a:latin typeface="Times New Roman" pitchFamily="18" charset="0"/>
              </a:rPr>
              <a:t>(Everest)</a:t>
            </a: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353program-seniori-israel-d-egipt-cu-relaxare-la-marea-moarta-si-marea-rosie-8-3-Poza2-5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0"/>
            <a:ext cx="4716462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b_orientul_apropiat_iordania_marea_moarta_1556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9938"/>
            <a:ext cx="5364163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44275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Marea Moartă – considerată cel mai jos punct de pe uscatul Terrei se află pe teritoriul Eurasiei cu altitudinea minimă</a:t>
            </a:r>
          </a:p>
          <a:p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de – 403 m. Datorită salinităţii</a:t>
            </a:r>
          </a:p>
          <a:p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înalte corpul uman poate pluti fără să înoate</a:t>
            </a:r>
            <a:r>
              <a:rPr lang="ro-RO" sz="2400">
                <a:solidFill>
                  <a:srgbClr val="000000"/>
                </a:solidFill>
              </a:rPr>
              <a:t>.</a:t>
            </a: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Oimyakon_asezare_geograf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519113" y="176213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260350"/>
            <a:ext cx="47942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Oimeakon este considerat </a:t>
            </a:r>
            <a:endParaRPr lang="ro-RO" sz="2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Polul Gerului, înregistr</a:t>
            </a:r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î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nd </a:t>
            </a:r>
            <a:endParaRPr lang="ro-RO" sz="2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o minimă absolută de -71° C, </a:t>
            </a:r>
            <a:endParaRPr lang="ro-RO" sz="2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record al tuturor zonelor locuite</a:t>
            </a:r>
            <a:endParaRPr lang="ro-RO" sz="2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permanent și al emisferei nordice.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o-RO" sz="2400" b="1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5608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3100"/>
            <a:ext cx="52927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0" y="0"/>
            <a:ext cx="5256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Pe teritoriul Eurasiei se află </a:t>
            </a: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cea mai întinsă țară din lume</a:t>
            </a:r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 – </a:t>
            </a:r>
          </a:p>
          <a:p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Rusia c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u o </a:t>
            </a:r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suprafață de 17</a:t>
            </a:r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, 1 mil.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km²</a:t>
            </a:r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789488" y="4292600"/>
            <a:ext cx="43545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Vatican, este </a:t>
            </a:r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cel mai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mic stat al </a:t>
            </a:r>
            <a:endParaRPr lang="ro-RO" sz="2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cărui teritoriu constă dintr-o </a:t>
            </a:r>
            <a:endParaRPr lang="ro-RO" sz="2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nclavă</a:t>
            </a:r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în ora</a:t>
            </a:r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ş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ul Roma, Italia. </a:t>
            </a:r>
            <a:endParaRPr lang="ro-RO" sz="2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Suprafaţa ţării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este de </a:t>
            </a:r>
            <a:r>
              <a:rPr lang="ro-RO" sz="2400" b="1">
                <a:solidFill>
                  <a:srgbClr val="000000"/>
                </a:solidFill>
                <a:latin typeface="Times New Roman" pitchFamily="18" charset="0"/>
              </a:rPr>
              <a:t>0,44 km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o-RO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1507" name="Picture 6" descr="Russian_Federation_2014_(orthographic_projection)_with_Crim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0"/>
            <a:ext cx="42116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StPeter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538"/>
            <a:ext cx="47879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395288" y="188913"/>
            <a:ext cx="3827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o-RO" sz="2800" b="1">
                <a:solidFill>
                  <a:srgbClr val="000000"/>
                </a:solidFill>
                <a:latin typeface="Times New Roman" pitchFamily="18" charset="0"/>
              </a:rPr>
              <a:t>China e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ste țara cea mai </a:t>
            </a:r>
            <a:endParaRPr lang="ro-RO" sz="28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populată din lume, </a:t>
            </a:r>
            <a:endParaRPr lang="ro-RO" sz="28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cu o populație de peste </a:t>
            </a:r>
            <a:endParaRPr lang="ro-RO" sz="28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ro-RO" sz="2800" b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35</a:t>
            </a:r>
            <a:r>
              <a:rPr lang="ro-RO" sz="2800" b="1">
                <a:solidFill>
                  <a:srgbClr val="000000"/>
                </a:solidFill>
                <a:latin typeface="Times New Roman" pitchFamily="18" charset="0"/>
              </a:rPr>
              <a:t> mlrd.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de locuitori</a:t>
            </a:r>
            <a:r>
              <a:rPr lang="ro-RO" sz="2800" b="1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2530" name="Picture 5" descr="People's_Republic_of_China_(orthographic_projecti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64343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vatican-tour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0250"/>
            <a:ext cx="47847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859338" y="4724400"/>
            <a:ext cx="40846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o-RO" sz="2800" b="1">
                <a:solidFill>
                  <a:srgbClr val="000000"/>
                </a:solidFill>
                <a:latin typeface="Times New Roman" pitchFamily="18" charset="0"/>
              </a:rPr>
              <a:t>Vatican este statul cu cea </a:t>
            </a:r>
          </a:p>
          <a:p>
            <a:pPr algn="ctr"/>
            <a:r>
              <a:rPr lang="ro-RO" sz="2800" b="1">
                <a:solidFill>
                  <a:srgbClr val="000000"/>
                </a:solidFill>
                <a:latin typeface="Times New Roman" pitchFamily="18" charset="0"/>
              </a:rPr>
              <a:t>mai mică populaţie din </a:t>
            </a:r>
          </a:p>
          <a:p>
            <a:pPr algn="ctr"/>
            <a:r>
              <a:rPr lang="ro-RO" sz="2800" b="1">
                <a:solidFill>
                  <a:srgbClr val="000000"/>
                </a:solidFill>
                <a:latin typeface="Times New Roman" pitchFamily="18" charset="0"/>
              </a:rPr>
              <a:t>lume de 832 locuitori</a:t>
            </a:r>
            <a:endParaRPr lang="ru-RU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urasi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1043</Words>
  <Application>Microsoft Office PowerPoint</Application>
  <PresentationFormat>Экран (4:3)</PresentationFormat>
  <Paragraphs>194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Runda II</vt:lpstr>
      <vt:lpstr>Înscrie toate elementele geografice  identificate într-un tabel: </vt:lpstr>
      <vt:lpstr>Runda III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GARABAJIU TEODOR</cp:lastModifiedBy>
  <cp:revision>111</cp:revision>
  <dcterms:created xsi:type="dcterms:W3CDTF">2011-03-28T10:32:58Z</dcterms:created>
  <dcterms:modified xsi:type="dcterms:W3CDTF">2018-12-26T16:41:59Z</dcterms:modified>
</cp:coreProperties>
</file>